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Merriweather Bold" charset="1" panose="00000800000000000000"/>
      <p:regular r:id="rId50"/>
    </p:embeddedFont>
    <p:embeddedFont>
      <p:font typeface="Merriweather" charset="1" panose="00000500000000000000"/>
      <p:regular r:id="rId51"/>
    </p:embeddedFont>
    <p:embeddedFont>
      <p:font typeface="Poppins Medium Bold" charset="1" panose="02000000000000000000"/>
      <p:regular r:id="rId87"/>
    </p:embeddedFont>
    <p:embeddedFont>
      <p:font typeface="Poppins Medium" charset="1" panose="02000000000000000000"/>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notesMasters/notesMaster1.xml" Type="http://schemas.openxmlformats.org/officeDocument/2006/relationships/notesMaster"/><Relationship Id="rId48" Target="theme/theme2.xml" Type="http://schemas.openxmlformats.org/officeDocument/2006/relationships/theme"/><Relationship Id="rId49" Target="notesSlides/notesSlide1.xml" Type="http://schemas.openxmlformats.org/officeDocument/2006/relationships/notesSlide"/><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notesSlides/notesSlide2.xml" Type="http://schemas.openxmlformats.org/officeDocument/2006/relationships/notesSlide"/><Relationship Id="rId53" Target="notesSlides/notesSlide3.xml" Type="http://schemas.openxmlformats.org/officeDocument/2006/relationships/notesSlide"/><Relationship Id="rId54" Target="notesSlides/notesSlide4.xml" Type="http://schemas.openxmlformats.org/officeDocument/2006/relationships/notesSlide"/><Relationship Id="rId55" Target="notesSlides/notesSlide5.xml" Type="http://schemas.openxmlformats.org/officeDocument/2006/relationships/notesSlide"/><Relationship Id="rId56" Target="notesSlides/notesSlide6.xml" Type="http://schemas.openxmlformats.org/officeDocument/2006/relationships/notesSlide"/><Relationship Id="rId57" Target="notesSlides/notesSlide7.xml" Type="http://schemas.openxmlformats.org/officeDocument/2006/relationships/notesSlide"/><Relationship Id="rId58" Target="notesSlides/notesSlide8.xml" Type="http://schemas.openxmlformats.org/officeDocument/2006/relationships/notesSlide"/><Relationship Id="rId59" Target="notesSlides/notesSlide9.xml" Type="http://schemas.openxmlformats.org/officeDocument/2006/relationships/notesSlide"/><Relationship Id="rId6" Target="slides/slide1.xml" Type="http://schemas.openxmlformats.org/officeDocument/2006/relationships/slide"/><Relationship Id="rId60" Target="notesSlides/notesSlide10.xml" Type="http://schemas.openxmlformats.org/officeDocument/2006/relationships/notesSlide"/><Relationship Id="rId61" Target="notesSlides/notesSlide11.xml" Type="http://schemas.openxmlformats.org/officeDocument/2006/relationships/notesSlide"/><Relationship Id="rId62" Target="notesSlides/notesSlide12.xml" Type="http://schemas.openxmlformats.org/officeDocument/2006/relationships/notesSlide"/><Relationship Id="rId63" Target="notesSlides/notesSlide13.xml" Type="http://schemas.openxmlformats.org/officeDocument/2006/relationships/notesSlide"/><Relationship Id="rId64" Target="notesSlides/notesSlide14.xml" Type="http://schemas.openxmlformats.org/officeDocument/2006/relationships/notesSlide"/><Relationship Id="rId65" Target="notesSlides/notesSlide15.xml" Type="http://schemas.openxmlformats.org/officeDocument/2006/relationships/notesSlide"/><Relationship Id="rId66" Target="notesSlides/notesSlide16.xml" Type="http://schemas.openxmlformats.org/officeDocument/2006/relationships/notesSlide"/><Relationship Id="rId67" Target="notesSlides/notesSlide17.xml" Type="http://schemas.openxmlformats.org/officeDocument/2006/relationships/notesSlide"/><Relationship Id="rId68" Target="notesSlides/notesSlide18.xml" Type="http://schemas.openxmlformats.org/officeDocument/2006/relationships/notesSlide"/><Relationship Id="rId69" Target="notesSlides/notesSlide19.xml" Type="http://schemas.openxmlformats.org/officeDocument/2006/relationships/notesSlide"/><Relationship Id="rId7" Target="slides/slide2.xml" Type="http://schemas.openxmlformats.org/officeDocument/2006/relationships/slide"/><Relationship Id="rId70" Target="notesSlides/notesSlide20.xml" Type="http://schemas.openxmlformats.org/officeDocument/2006/relationships/notesSlide"/><Relationship Id="rId71" Target="notesSlides/notesSlide21.xml" Type="http://schemas.openxmlformats.org/officeDocument/2006/relationships/notesSlide"/><Relationship Id="rId72" Target="notesSlides/notesSlide22.xml" Type="http://schemas.openxmlformats.org/officeDocument/2006/relationships/notesSlide"/><Relationship Id="rId73" Target="notesSlides/notesSlide23.xml" Type="http://schemas.openxmlformats.org/officeDocument/2006/relationships/notesSlide"/><Relationship Id="rId74" Target="notesSlides/notesSlide24.xml" Type="http://schemas.openxmlformats.org/officeDocument/2006/relationships/notesSlide"/><Relationship Id="rId75" Target="notesSlides/notesSlide25.xml" Type="http://schemas.openxmlformats.org/officeDocument/2006/relationships/notesSlide"/><Relationship Id="rId76" Target="notesSlides/notesSlide26.xml" Type="http://schemas.openxmlformats.org/officeDocument/2006/relationships/notesSlide"/><Relationship Id="rId77" Target="notesSlides/notesSlide27.xml" Type="http://schemas.openxmlformats.org/officeDocument/2006/relationships/notesSlide"/><Relationship Id="rId78" Target="notesSlides/notesSlide28.xml" Type="http://schemas.openxmlformats.org/officeDocument/2006/relationships/notesSlide"/><Relationship Id="rId79" Target="notesSlides/notesSlide29.xml" Type="http://schemas.openxmlformats.org/officeDocument/2006/relationships/notesSlide"/><Relationship Id="rId8" Target="slides/slide3.xml" Type="http://schemas.openxmlformats.org/officeDocument/2006/relationships/slide"/><Relationship Id="rId80" Target="notesSlides/notesSlide30.xml" Type="http://schemas.openxmlformats.org/officeDocument/2006/relationships/notesSlide"/><Relationship Id="rId81" Target="notesSlides/notesSlide31.xml" Type="http://schemas.openxmlformats.org/officeDocument/2006/relationships/notesSlide"/><Relationship Id="rId82" Target="notesSlides/notesSlide32.xml" Type="http://schemas.openxmlformats.org/officeDocument/2006/relationships/notesSlide"/><Relationship Id="rId83" Target="notesSlides/notesSlide33.xml" Type="http://schemas.openxmlformats.org/officeDocument/2006/relationships/notesSlide"/><Relationship Id="rId84" Target="notesSlides/notesSlide34.xml" Type="http://schemas.openxmlformats.org/officeDocument/2006/relationships/notesSlide"/><Relationship Id="rId85" Target="notesSlides/notesSlide35.xml" Type="http://schemas.openxmlformats.org/officeDocument/2006/relationships/notesSlide"/><Relationship Id="rId86" Target="notesSlides/notesSlide36.xml" Type="http://schemas.openxmlformats.org/officeDocument/2006/relationships/notesSlide"/><Relationship Id="rId87" Target="fonts/font87.fntdata" Type="http://schemas.openxmlformats.org/officeDocument/2006/relationships/font"/><Relationship Id="rId88" Target="fonts/font88.fntdata" Type="http://schemas.openxmlformats.org/officeDocument/2006/relationships/font"/><Relationship Id="rId89" Target="notesSlides/notesSlide37.xml" Type="http://schemas.openxmlformats.org/officeDocument/2006/relationships/notesSlide"/><Relationship Id="rId9" Target="slides/slide4.xml" Type="http://schemas.openxmlformats.org/officeDocument/2006/relationships/slide"/><Relationship Id="rId90" Target="notesSlides/notesSlide38.xml" Type="http://schemas.openxmlformats.org/officeDocument/2006/relationships/notesSlide"/><Relationship Id="rId91" Target="notesSlides/notesSlide39.xml" Type="http://schemas.openxmlformats.org/officeDocument/2006/relationships/notesSlide"/><Relationship Id="rId92" Target="notesSlides/notesSlide40.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jpe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jpeg" Type="http://schemas.openxmlformats.org/officeDocument/2006/relationships/image"/><Relationship Id="rId4"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jpe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jpeg" Type="http://schemas.openxmlformats.org/officeDocument/2006/relationships/image"/><Relationship Id="rId4"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jpeg" Type="http://schemas.openxmlformats.org/officeDocument/2006/relationships/image"/><Relationship Id="rId4" Target="../media/image25.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jpeg" Type="http://schemas.openxmlformats.org/officeDocument/2006/relationships/image"/><Relationship Id="rId4"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jpeg" Type="http://schemas.openxmlformats.org/officeDocument/2006/relationships/image"/><Relationship Id="rId4" Target="../media/image25.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jpeg" Type="http://schemas.openxmlformats.org/officeDocument/2006/relationships/image"/><Relationship Id="rId4"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jpeg" Type="http://schemas.openxmlformats.org/officeDocument/2006/relationships/image"/><Relationship Id="rId4" Target="../media/image25.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jpeg" Type="http://schemas.openxmlformats.org/officeDocument/2006/relationships/image"/><Relationship Id="rId4"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jpeg" Type="http://schemas.openxmlformats.org/officeDocument/2006/relationships/image"/><Relationship Id="rId4" Target="../media/image37.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jpe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jpe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jpe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jpe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1.jpe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jpe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1.jpe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1.jpe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1.jpe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1.jpe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1.jpe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1.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1.jpeg" Type="http://schemas.openxmlformats.org/officeDocument/2006/relationships/image"/><Relationship Id="rId4" Target="../media/image6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1.jpe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1.jpe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1.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png" Type="http://schemas.openxmlformats.org/officeDocument/2006/relationships/image"/><Relationship Id="rId12" Target="../media/image74.png" Type="http://schemas.openxmlformats.org/officeDocument/2006/relationships/image"/><Relationship Id="rId13" Target="../media/image75.png" Type="http://schemas.openxmlformats.org/officeDocument/2006/relationships/image"/><Relationship Id="rId14" Target="../media/image76.png" Type="http://schemas.openxmlformats.org/officeDocument/2006/relationships/image"/><Relationship Id="rId15" Target="../media/image77.png" Type="http://schemas.openxmlformats.org/officeDocument/2006/relationships/image"/><Relationship Id="rId16" Target="../media/image78.png" Type="http://schemas.openxmlformats.org/officeDocument/2006/relationships/image"/><Relationship Id="rId2" Target="../media/image1.jpe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 Id="rId7" Target="../media/image69.png" Type="http://schemas.openxmlformats.org/officeDocument/2006/relationships/image"/><Relationship Id="rId8" Target="../media/image70.png" Type="http://schemas.openxmlformats.org/officeDocument/2006/relationships/image"/><Relationship Id="rId9" Target="../media/image7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0"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sp>
        <p:nvSpPr>
          <p:cNvPr name="Freeform 4" id="4"/>
          <p:cNvSpPr/>
          <p:nvPr/>
        </p:nvSpPr>
        <p:spPr>
          <a:xfrm flipH="false" flipV="false" rot="0">
            <a:off x="1443000" y="3979950"/>
            <a:ext cx="15373200" cy="5130550"/>
          </a:xfrm>
          <a:custGeom>
            <a:avLst/>
            <a:gdLst/>
            <a:ahLst/>
            <a:cxnLst/>
            <a:rect r="r" b="b" t="t" l="l"/>
            <a:pathLst>
              <a:path h="5130550" w="15373200">
                <a:moveTo>
                  <a:pt x="0" y="0"/>
                </a:moveTo>
                <a:lnTo>
                  <a:pt x="15373200" y="0"/>
                </a:lnTo>
                <a:lnTo>
                  <a:pt x="15373200" y="5130550"/>
                </a:lnTo>
                <a:lnTo>
                  <a:pt x="0" y="5130550"/>
                </a:lnTo>
                <a:lnTo>
                  <a:pt x="0" y="0"/>
                </a:lnTo>
                <a:close/>
              </a:path>
            </a:pathLst>
          </a:custGeom>
          <a:blipFill>
            <a:blip r:embed="rId4">
              <a:alphaModFix amt="85000"/>
            </a:blip>
            <a:stretch>
              <a:fillRect l="0" t="-32053" r="0" b="-67746"/>
            </a:stretch>
          </a:blipFill>
        </p:spPr>
      </p:sp>
      <p:grpSp>
        <p:nvGrpSpPr>
          <p:cNvPr name="Group 5" id="5"/>
          <p:cNvGrpSpPr/>
          <p:nvPr/>
        </p:nvGrpSpPr>
        <p:grpSpPr>
          <a:xfrm rot="0">
            <a:off x="-9525" y="0"/>
            <a:ext cx="18288000" cy="450526"/>
            <a:chOff x="0" y="0"/>
            <a:chExt cx="6186311" cy="152400"/>
          </a:xfrm>
        </p:grpSpPr>
        <p:sp>
          <p:nvSpPr>
            <p:cNvPr name="Freeform 6" id="6"/>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
        <p:nvSpPr>
          <p:cNvPr name="TextBox 7" id="7"/>
          <p:cNvSpPr txBox="true"/>
          <p:nvPr/>
        </p:nvSpPr>
        <p:spPr>
          <a:xfrm rot="0">
            <a:off x="1534425" y="747837"/>
            <a:ext cx="15190350" cy="1104900"/>
          </a:xfrm>
          <a:prstGeom prst="rect">
            <a:avLst/>
          </a:prstGeom>
        </p:spPr>
        <p:txBody>
          <a:bodyPr anchor="t" rtlCol="false" tIns="0" lIns="0" bIns="0" rIns="0">
            <a:spAutoFit/>
          </a:bodyPr>
          <a:lstStyle/>
          <a:p>
            <a:pPr algn="ctr">
              <a:lnSpc>
                <a:spcPts val="8640"/>
              </a:lnSpc>
            </a:pPr>
            <a:r>
              <a:rPr lang="en-US" sz="7200">
                <a:solidFill>
                  <a:srgbClr val="1C2226"/>
                </a:solidFill>
                <a:latin typeface="Merriweather Bold"/>
                <a:ea typeface="Merriweather Bold"/>
                <a:cs typeface="Merriweather Bold"/>
                <a:sym typeface="Merriweather Bold"/>
              </a:rPr>
              <a:t>News Text Classification</a:t>
            </a:r>
          </a:p>
        </p:txBody>
      </p:sp>
      <p:sp>
        <p:nvSpPr>
          <p:cNvPr name="TextBox 8" id="8"/>
          <p:cNvSpPr txBox="true"/>
          <p:nvPr/>
        </p:nvSpPr>
        <p:spPr>
          <a:xfrm rot="0">
            <a:off x="1533825" y="3124837"/>
            <a:ext cx="15190350" cy="609600"/>
          </a:xfrm>
          <a:prstGeom prst="rect">
            <a:avLst/>
          </a:prstGeom>
        </p:spPr>
        <p:txBody>
          <a:bodyPr anchor="t" rtlCol="false" tIns="0" lIns="0" bIns="0" rIns="0">
            <a:spAutoFit/>
          </a:bodyPr>
          <a:lstStyle/>
          <a:p>
            <a:pPr algn="ctr">
              <a:lnSpc>
                <a:spcPts val="4800"/>
              </a:lnSpc>
            </a:pPr>
            <a:r>
              <a:rPr lang="en-US" sz="4000">
                <a:solidFill>
                  <a:srgbClr val="1C2226"/>
                </a:solidFill>
                <a:latin typeface="Merriweather"/>
                <a:ea typeface="Merriweather"/>
                <a:cs typeface="Merriweather"/>
                <a:sym typeface="Merriweather"/>
              </a:rPr>
              <a:t>“A MultiClass label Problem”</a:t>
            </a:r>
          </a:p>
        </p:txBody>
      </p:sp>
      <p:sp>
        <p:nvSpPr>
          <p:cNvPr name="TextBox 9" id="9"/>
          <p:cNvSpPr txBox="true"/>
          <p:nvPr/>
        </p:nvSpPr>
        <p:spPr>
          <a:xfrm rot="0">
            <a:off x="5978914" y="2080925"/>
            <a:ext cx="6330172" cy="361950"/>
          </a:xfrm>
          <a:prstGeom prst="rect">
            <a:avLst/>
          </a:prstGeom>
        </p:spPr>
        <p:txBody>
          <a:bodyPr anchor="t" rtlCol="false" tIns="0" lIns="0" bIns="0" rIns="0">
            <a:spAutoFit/>
          </a:bodyPr>
          <a:lstStyle/>
          <a:p>
            <a:pPr algn="ctr">
              <a:lnSpc>
                <a:spcPts val="2879"/>
              </a:lnSpc>
            </a:pPr>
            <a:r>
              <a:rPr lang="en-US" sz="2400">
                <a:solidFill>
                  <a:srgbClr val="1C2226"/>
                </a:solidFill>
                <a:latin typeface="Merriweather"/>
                <a:ea typeface="Merriweather"/>
                <a:cs typeface="Merriweather"/>
                <a:sym typeface="Merriweather"/>
              </a:rPr>
              <a:t>Using Various Machine Learning Models</a:t>
            </a:r>
          </a:p>
        </p:txBody>
      </p:sp>
      <p:sp>
        <p:nvSpPr>
          <p:cNvPr name="TextBox 10" id="10"/>
          <p:cNvSpPr txBox="true"/>
          <p:nvPr/>
        </p:nvSpPr>
        <p:spPr>
          <a:xfrm rot="0">
            <a:off x="10394003" y="9181938"/>
            <a:ext cx="6330172" cy="409575"/>
          </a:xfrm>
          <a:prstGeom prst="rect">
            <a:avLst/>
          </a:prstGeom>
        </p:spPr>
        <p:txBody>
          <a:bodyPr anchor="t" rtlCol="false" tIns="0" lIns="0" bIns="0" rIns="0">
            <a:spAutoFit/>
          </a:bodyPr>
          <a:lstStyle/>
          <a:p>
            <a:pPr algn="r">
              <a:lnSpc>
                <a:spcPts val="3239"/>
              </a:lnSpc>
            </a:pPr>
            <a:r>
              <a:rPr lang="en-US" sz="2699">
                <a:solidFill>
                  <a:srgbClr val="000000"/>
                </a:solidFill>
                <a:latin typeface="Merriweather Bold"/>
                <a:ea typeface="Merriweather Bold"/>
                <a:cs typeface="Merriweather Bold"/>
                <a:sym typeface="Merriweather Bold"/>
              </a:rPr>
              <a:t>Aman(10),Sagar(49),Satyam(51)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0">
            <a:off x="-9525"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
        <p:nvSpPr>
          <p:cNvPr name="Freeform 6" id="6"/>
          <p:cNvSpPr/>
          <p:nvPr/>
        </p:nvSpPr>
        <p:spPr>
          <a:xfrm flipH="false" flipV="false" rot="0">
            <a:off x="2379311" y="4376992"/>
            <a:ext cx="8506873" cy="3521209"/>
          </a:xfrm>
          <a:custGeom>
            <a:avLst/>
            <a:gdLst/>
            <a:ahLst/>
            <a:cxnLst/>
            <a:rect r="r" b="b" t="t" l="l"/>
            <a:pathLst>
              <a:path h="3521209" w="8506873">
                <a:moveTo>
                  <a:pt x="0" y="0"/>
                </a:moveTo>
                <a:lnTo>
                  <a:pt x="8506873" y="0"/>
                </a:lnTo>
                <a:lnTo>
                  <a:pt x="8506873" y="3521209"/>
                </a:lnTo>
                <a:lnTo>
                  <a:pt x="0" y="3521209"/>
                </a:lnTo>
                <a:lnTo>
                  <a:pt x="0" y="0"/>
                </a:lnTo>
                <a:close/>
              </a:path>
            </a:pathLst>
          </a:custGeom>
          <a:blipFill>
            <a:blip r:embed="rId4"/>
            <a:stretch>
              <a:fillRect l="0" t="0" r="-46376" b="0"/>
            </a:stretch>
          </a:blipFill>
        </p:spPr>
      </p:sp>
      <p:sp>
        <p:nvSpPr>
          <p:cNvPr name="Freeform 7" id="7"/>
          <p:cNvSpPr/>
          <p:nvPr/>
        </p:nvSpPr>
        <p:spPr>
          <a:xfrm flipH="false" flipV="false" rot="0">
            <a:off x="12417643" y="4376992"/>
            <a:ext cx="3987127" cy="4888327"/>
          </a:xfrm>
          <a:custGeom>
            <a:avLst/>
            <a:gdLst/>
            <a:ahLst/>
            <a:cxnLst/>
            <a:rect r="r" b="b" t="t" l="l"/>
            <a:pathLst>
              <a:path h="4888327" w="3987127">
                <a:moveTo>
                  <a:pt x="0" y="0"/>
                </a:moveTo>
                <a:lnTo>
                  <a:pt x="3987127" y="0"/>
                </a:lnTo>
                <a:lnTo>
                  <a:pt x="3987127" y="4888327"/>
                </a:lnTo>
                <a:lnTo>
                  <a:pt x="0" y="4888327"/>
                </a:lnTo>
                <a:lnTo>
                  <a:pt x="0" y="0"/>
                </a:lnTo>
                <a:close/>
              </a:path>
            </a:pathLst>
          </a:custGeom>
          <a:blipFill>
            <a:blip r:embed="rId5"/>
            <a:stretch>
              <a:fillRect l="0" t="0" r="0" b="0"/>
            </a:stretch>
          </a:blipFill>
        </p:spPr>
      </p:sp>
      <p:sp>
        <p:nvSpPr>
          <p:cNvPr name="TextBox 8" id="8"/>
          <p:cNvSpPr txBox="true"/>
          <p:nvPr/>
        </p:nvSpPr>
        <p:spPr>
          <a:xfrm rot="0">
            <a:off x="1560225" y="2540196"/>
            <a:ext cx="15196350" cy="1333500"/>
          </a:xfrm>
          <a:prstGeom prst="rect">
            <a:avLst/>
          </a:prstGeom>
        </p:spPr>
        <p:txBody>
          <a:bodyPr anchor="t" rtlCol="false" tIns="0" lIns="0" bIns="0" rIns="0">
            <a:spAutoFit/>
          </a:bodyPr>
          <a:lstStyle/>
          <a:p>
            <a:pPr algn="l" marL="1022982" indent="-511491" lvl="1">
              <a:lnSpc>
                <a:spcPts val="3599"/>
              </a:lnSpc>
              <a:buFont typeface="Arial"/>
              <a:buChar char="•"/>
            </a:pPr>
            <a:r>
              <a:rPr lang="en-US" sz="2999">
                <a:solidFill>
                  <a:srgbClr val="1C2226"/>
                </a:solidFill>
                <a:latin typeface="Merriweather"/>
                <a:ea typeface="Merriweather"/>
                <a:cs typeface="Merriweather"/>
                <a:sym typeface="Merriweather"/>
              </a:rPr>
              <a:t>Label encoding is a technique used to convert categorical labels into numerical format, typically integers. In label encoding, each unique category is assigned a unique integer value.</a:t>
            </a:r>
          </a:p>
        </p:txBody>
      </p:sp>
      <p:sp>
        <p:nvSpPr>
          <p:cNvPr name="TextBox 9" id="9"/>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Label Encoding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sp>
        <p:nvSpPr>
          <p:cNvPr name="TextBox 4" id="4"/>
          <p:cNvSpPr txBox="true"/>
          <p:nvPr/>
        </p:nvSpPr>
        <p:spPr>
          <a:xfrm rot="0">
            <a:off x="1531425" y="2690525"/>
            <a:ext cx="15196350" cy="6257925"/>
          </a:xfrm>
          <a:prstGeom prst="rect">
            <a:avLst/>
          </a:prstGeom>
        </p:spPr>
        <p:txBody>
          <a:bodyPr anchor="t" rtlCol="false" tIns="0" lIns="0" bIns="0" rIns="0">
            <a:spAutoFit/>
          </a:bodyPr>
          <a:lstStyle/>
          <a:p>
            <a:pPr algn="l" marL="1022982" indent="-511491" lvl="1">
              <a:lnSpc>
                <a:spcPts val="3599"/>
              </a:lnSpc>
              <a:buFont typeface="Arial"/>
              <a:buChar char="•"/>
            </a:pPr>
            <a:r>
              <a:rPr lang="en-US" sz="2999">
                <a:solidFill>
                  <a:srgbClr val="1C2226"/>
                </a:solidFill>
                <a:latin typeface="Merriweather"/>
                <a:ea typeface="Merriweather"/>
                <a:cs typeface="Merriweather"/>
                <a:sym typeface="Merriweather"/>
              </a:rPr>
              <a:t>It is very important to represent the text in which machine can easily understand. Therefore, Vectorizer has been used which converts the sentence or text into an array or vector of numbers. </a:t>
            </a:r>
          </a:p>
          <a:p>
            <a:pPr algn="l">
              <a:lnSpc>
                <a:spcPts val="3599"/>
              </a:lnSpc>
            </a:pPr>
          </a:p>
          <a:p>
            <a:pPr algn="l" marL="1022982" indent="-511491" lvl="1">
              <a:lnSpc>
                <a:spcPts val="3599"/>
              </a:lnSpc>
              <a:buFont typeface="Arial"/>
              <a:buChar char="•"/>
            </a:pPr>
            <a:r>
              <a:rPr lang="en-US" sz="2999">
                <a:solidFill>
                  <a:srgbClr val="1C2226"/>
                </a:solidFill>
                <a:latin typeface="Merriweather"/>
                <a:ea typeface="Merriweather"/>
                <a:cs typeface="Merriweather"/>
                <a:sym typeface="Merriweather"/>
              </a:rPr>
              <a:t>To transform the term into a representation of number which has meanining we use TF-IDF.</a:t>
            </a:r>
          </a:p>
          <a:p>
            <a:pPr algn="l" marL="1295397" indent="-431799" lvl="2">
              <a:lnSpc>
                <a:spcPts val="3599"/>
              </a:lnSpc>
              <a:buAutoNum type="alphaLcPeriod" startAt="1"/>
            </a:pPr>
            <a:r>
              <a:rPr lang="en-US" sz="2999">
                <a:solidFill>
                  <a:srgbClr val="1C2226"/>
                </a:solidFill>
                <a:latin typeface="Merriweather Bold"/>
                <a:ea typeface="Merriweather Bold"/>
                <a:cs typeface="Merriweather Bold"/>
                <a:sym typeface="Merriweather Bold"/>
              </a:rPr>
              <a:t>Term Frequency</a:t>
            </a:r>
            <a:r>
              <a:rPr lang="en-US" sz="2999">
                <a:solidFill>
                  <a:srgbClr val="1C2226"/>
                </a:solidFill>
                <a:latin typeface="Merriweather"/>
                <a:ea typeface="Merriweather"/>
                <a:cs typeface="Merriweather"/>
                <a:sym typeface="Merriweather"/>
              </a:rPr>
              <a:t> is used for normalizing the occurrence of each word with size of the data set. </a:t>
            </a:r>
          </a:p>
          <a:p>
            <a:pPr algn="l" marL="1295397" indent="-431799" lvl="2">
              <a:lnSpc>
                <a:spcPts val="3599"/>
              </a:lnSpc>
              <a:buAutoNum type="alphaLcPeriod" startAt="1"/>
            </a:pPr>
            <a:r>
              <a:rPr lang="en-US" sz="2999">
                <a:solidFill>
                  <a:srgbClr val="1C2226"/>
                </a:solidFill>
                <a:latin typeface="Merriweather Bold"/>
                <a:ea typeface="Merriweather Bold"/>
                <a:cs typeface="Merriweather Bold"/>
                <a:sym typeface="Merriweather Bold"/>
              </a:rPr>
              <a:t>Inverse Document Frequency</a:t>
            </a:r>
            <a:r>
              <a:rPr lang="en-US" sz="2999">
                <a:solidFill>
                  <a:srgbClr val="1C2226"/>
                </a:solidFill>
                <a:latin typeface="Merriweather"/>
                <a:ea typeface="Merriweather"/>
                <a:cs typeface="Merriweather"/>
                <a:sym typeface="Merriweather"/>
              </a:rPr>
              <a:t> is used for removing the words which do not contribute much for deciding the meaning of the sentence. </a:t>
            </a:r>
          </a:p>
          <a:p>
            <a:pPr algn="l" marL="1295397" indent="-431799" lvl="2">
              <a:lnSpc>
                <a:spcPts val="3599"/>
              </a:lnSpc>
              <a:buAutoNum type="alphaLcPeriod" startAt="1"/>
            </a:pPr>
            <a:r>
              <a:rPr lang="en-US" sz="2999">
                <a:solidFill>
                  <a:srgbClr val="1C2226"/>
                </a:solidFill>
                <a:latin typeface="Merriweather Bold"/>
                <a:ea typeface="Merriweather Bold"/>
                <a:cs typeface="Merriweather Bold"/>
                <a:sym typeface="Merriweather Bold"/>
              </a:rPr>
              <a:t>TF-IDF algorithm’s </a:t>
            </a:r>
            <a:r>
              <a:rPr lang="en-US" sz="2999">
                <a:solidFill>
                  <a:srgbClr val="1C2226"/>
                </a:solidFill>
                <a:latin typeface="Merriweather"/>
                <a:ea typeface="Merriweather"/>
                <a:cs typeface="Merriweather"/>
                <a:sym typeface="Merriweather"/>
              </a:rPr>
              <a:t>main focus is on the word that has the higher frequency in the text, and at the same time, it appears in the corpus in a smaller range. Then, this word has the strongest capability to distinguish different classes in the text.</a:t>
            </a:r>
          </a:p>
        </p:txBody>
      </p:sp>
      <p:sp>
        <p:nvSpPr>
          <p:cNvPr name="TextBox 5" id="5"/>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Feature Extraction</a:t>
            </a:r>
          </a:p>
        </p:txBody>
      </p:sp>
      <p:grpSp>
        <p:nvGrpSpPr>
          <p:cNvPr name="Group 6" id="6"/>
          <p:cNvGrpSpPr/>
          <p:nvPr/>
        </p:nvGrpSpPr>
        <p:grpSpPr>
          <a:xfrm rot="0">
            <a:off x="-9525" y="0"/>
            <a:ext cx="18288000" cy="450526"/>
            <a:chOff x="0" y="0"/>
            <a:chExt cx="6186311" cy="152400"/>
          </a:xfrm>
        </p:grpSpPr>
        <p:sp>
          <p:nvSpPr>
            <p:cNvPr name="Freeform 7" id="7"/>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sp>
        <p:nvSpPr>
          <p:cNvPr name="TextBox 4" id="4"/>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Feature Extraction</a:t>
            </a:r>
          </a:p>
        </p:txBody>
      </p:sp>
      <p:grpSp>
        <p:nvGrpSpPr>
          <p:cNvPr name="Group 5" id="5"/>
          <p:cNvGrpSpPr/>
          <p:nvPr/>
        </p:nvGrpSpPr>
        <p:grpSpPr>
          <a:xfrm rot="0">
            <a:off x="2068601" y="5143500"/>
            <a:ext cx="13426679" cy="2211910"/>
            <a:chOff x="0" y="0"/>
            <a:chExt cx="17902239" cy="2949213"/>
          </a:xfrm>
        </p:grpSpPr>
        <p:sp>
          <p:nvSpPr>
            <p:cNvPr name="Freeform 6" id="6"/>
            <p:cNvSpPr/>
            <p:nvPr/>
          </p:nvSpPr>
          <p:spPr>
            <a:xfrm flipH="false" flipV="false" rot="0">
              <a:off x="0" y="0"/>
              <a:ext cx="17902239" cy="2949213"/>
            </a:xfrm>
            <a:custGeom>
              <a:avLst/>
              <a:gdLst/>
              <a:ahLst/>
              <a:cxnLst/>
              <a:rect r="r" b="b" t="t" l="l"/>
              <a:pathLst>
                <a:path h="2949213" w="17902239">
                  <a:moveTo>
                    <a:pt x="0" y="0"/>
                  </a:moveTo>
                  <a:lnTo>
                    <a:pt x="17902239" y="0"/>
                  </a:lnTo>
                  <a:lnTo>
                    <a:pt x="17902239" y="2949213"/>
                  </a:lnTo>
                  <a:lnTo>
                    <a:pt x="0" y="2949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2068601" y="2865522"/>
            <a:ext cx="13426679" cy="1515978"/>
            <a:chOff x="0" y="0"/>
            <a:chExt cx="17902239" cy="2021304"/>
          </a:xfrm>
        </p:grpSpPr>
        <p:sp>
          <p:nvSpPr>
            <p:cNvPr name="Freeform 8" id="8"/>
            <p:cNvSpPr/>
            <p:nvPr/>
          </p:nvSpPr>
          <p:spPr>
            <a:xfrm flipH="false" flipV="false" rot="0">
              <a:off x="0" y="0"/>
              <a:ext cx="17902079" cy="2021334"/>
            </a:xfrm>
            <a:custGeom>
              <a:avLst/>
              <a:gdLst/>
              <a:ahLst/>
              <a:cxnLst/>
              <a:rect r="r" b="b" t="t" l="l"/>
              <a:pathLst>
                <a:path h="2021334" w="17902079">
                  <a:moveTo>
                    <a:pt x="0" y="0"/>
                  </a:moveTo>
                  <a:lnTo>
                    <a:pt x="17902079" y="0"/>
                  </a:lnTo>
                  <a:lnTo>
                    <a:pt x="17902079" y="2021334"/>
                  </a:lnTo>
                  <a:lnTo>
                    <a:pt x="0" y="2021334"/>
                  </a:lnTo>
                  <a:close/>
                </a:path>
              </a:pathLst>
            </a:custGeom>
            <a:solidFill>
              <a:srgbClr val="C7C7C7"/>
            </a:solidFill>
          </p:spPr>
        </p:sp>
        <p:sp>
          <p:nvSpPr>
            <p:cNvPr name="TextBox 9" id="9"/>
            <p:cNvSpPr txBox="true"/>
            <p:nvPr/>
          </p:nvSpPr>
          <p:spPr>
            <a:xfrm>
              <a:off x="0" y="0"/>
              <a:ext cx="17902239" cy="2021304"/>
            </a:xfrm>
            <a:prstGeom prst="rect">
              <a:avLst/>
            </a:prstGeom>
          </p:spPr>
          <p:txBody>
            <a:bodyPr anchor="ctr" rtlCol="false" tIns="50800" lIns="50800" bIns="50800" rIns="50800"/>
            <a:lstStyle/>
            <a:p>
              <a:pPr algn="l">
                <a:lnSpc>
                  <a:spcPts val="4799"/>
                </a:lnSpc>
              </a:pPr>
              <a:r>
                <a:rPr lang="en-US" sz="3999">
                  <a:solidFill>
                    <a:srgbClr val="1C2226"/>
                  </a:solidFill>
                  <a:latin typeface="Merriweather Bold"/>
                  <a:ea typeface="Merriweather Bold"/>
                  <a:cs typeface="Merriweather Bold"/>
                  <a:sym typeface="Merriweather Bold"/>
                </a:rPr>
                <a:t>  Formula :</a:t>
              </a:r>
            </a:p>
          </p:txBody>
        </p:sp>
      </p:grpSp>
      <p:grpSp>
        <p:nvGrpSpPr>
          <p:cNvPr name="Group 10" id="10"/>
          <p:cNvGrpSpPr/>
          <p:nvPr/>
        </p:nvGrpSpPr>
        <p:grpSpPr>
          <a:xfrm rot="0">
            <a:off x="5981700" y="3357436"/>
            <a:ext cx="8115300" cy="532151"/>
            <a:chOff x="0" y="0"/>
            <a:chExt cx="10820400" cy="709534"/>
          </a:xfrm>
        </p:grpSpPr>
        <p:sp>
          <p:nvSpPr>
            <p:cNvPr name="Freeform 11" id="11"/>
            <p:cNvSpPr/>
            <p:nvPr/>
          </p:nvSpPr>
          <p:spPr>
            <a:xfrm flipH="false" flipV="false" rot="0">
              <a:off x="0" y="0"/>
              <a:ext cx="10820400" cy="709534"/>
            </a:xfrm>
            <a:custGeom>
              <a:avLst/>
              <a:gdLst/>
              <a:ahLst/>
              <a:cxnLst/>
              <a:rect r="r" b="b" t="t" l="l"/>
              <a:pathLst>
                <a:path h="709534" w="10820400">
                  <a:moveTo>
                    <a:pt x="0" y="0"/>
                  </a:moveTo>
                  <a:lnTo>
                    <a:pt x="10820400" y="0"/>
                  </a:lnTo>
                  <a:lnTo>
                    <a:pt x="10820400" y="709534"/>
                  </a:lnTo>
                  <a:lnTo>
                    <a:pt x="0" y="709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9525" y="0"/>
            <a:ext cx="18288000" cy="450526"/>
            <a:chOff x="0" y="0"/>
            <a:chExt cx="6186311" cy="152400"/>
          </a:xfrm>
        </p:grpSpPr>
        <p:sp>
          <p:nvSpPr>
            <p:cNvPr name="Freeform 13" id="1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sp>
        <p:nvSpPr>
          <p:cNvPr name="TextBox 4" id="4"/>
          <p:cNvSpPr txBox="true"/>
          <p:nvPr/>
        </p:nvSpPr>
        <p:spPr>
          <a:xfrm rot="0">
            <a:off x="1426850" y="2551250"/>
            <a:ext cx="15196350" cy="3571875"/>
          </a:xfrm>
          <a:prstGeom prst="rect">
            <a:avLst/>
          </a:prstGeom>
        </p:spPr>
        <p:txBody>
          <a:bodyPr anchor="t" rtlCol="false" tIns="0" lIns="0" bIns="0" rIns="0">
            <a:spAutoFit/>
          </a:bodyPr>
          <a:lstStyle/>
          <a:p>
            <a:pPr algn="l" marL="1022982" indent="-511491" lvl="1">
              <a:lnSpc>
                <a:spcPts val="3599"/>
              </a:lnSpc>
              <a:buFont typeface="Arial"/>
              <a:buChar char="•"/>
            </a:pPr>
            <a:r>
              <a:rPr lang="en-US" sz="2999">
                <a:solidFill>
                  <a:srgbClr val="1C2226"/>
                </a:solidFill>
                <a:latin typeface="Merriweather"/>
                <a:ea typeface="Merriweather"/>
                <a:cs typeface="Merriweather"/>
                <a:sym typeface="Merriweather"/>
              </a:rPr>
              <a:t>Text classification mainly uses classifier to label the text of unknown category, so the most important part of classification is the selection of classification algorithm. At present, the most commonly used algorithm is machine </a:t>
            </a:r>
            <a:r>
              <a:rPr lang="en-US" sz="2999">
                <a:solidFill>
                  <a:srgbClr val="1C2226"/>
                </a:solidFill>
                <a:latin typeface="Merriweather"/>
                <a:ea typeface="Merriweather"/>
                <a:cs typeface="Merriweather"/>
                <a:sym typeface="Merriweather"/>
              </a:rPr>
              <a:t>learning, which lets the computer to train the classifier according to the training set.</a:t>
            </a:r>
          </a:p>
          <a:p>
            <a:pPr algn="l" marL="1022982" indent="-511491" lvl="1">
              <a:lnSpc>
                <a:spcPts val="3599"/>
              </a:lnSpc>
              <a:buFont typeface="Arial"/>
              <a:buChar char="•"/>
            </a:pPr>
            <a:r>
              <a:rPr lang="en-US" sz="2999">
                <a:solidFill>
                  <a:srgbClr val="1C2226"/>
                </a:solidFill>
                <a:latin typeface="Merriweather"/>
                <a:ea typeface="Merriweather"/>
                <a:cs typeface="Merriweather"/>
                <a:sym typeface="Merriweather"/>
              </a:rPr>
              <a:t>For a dataset, whether a classification algorithm is appropriate for this data requires data metrics to evaluate the results, such as precision (P), recall (R), and F-measure (F).</a:t>
            </a:r>
          </a:p>
        </p:txBody>
      </p:sp>
      <p:sp>
        <p:nvSpPr>
          <p:cNvPr name="TextBox 5" id="5"/>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Model Selection and Training</a:t>
            </a:r>
          </a:p>
        </p:txBody>
      </p:sp>
      <p:grpSp>
        <p:nvGrpSpPr>
          <p:cNvPr name="Group 6" id="6"/>
          <p:cNvGrpSpPr/>
          <p:nvPr/>
        </p:nvGrpSpPr>
        <p:grpSpPr>
          <a:xfrm rot="0">
            <a:off x="-9525" y="0"/>
            <a:ext cx="18288000" cy="450526"/>
            <a:chOff x="0" y="0"/>
            <a:chExt cx="6186311" cy="152400"/>
          </a:xfrm>
        </p:grpSpPr>
        <p:sp>
          <p:nvSpPr>
            <p:cNvPr name="Freeform 7" id="7"/>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grpSp>
        <p:nvGrpSpPr>
          <p:cNvPr name="Group 8" id="8"/>
          <p:cNvGrpSpPr/>
          <p:nvPr/>
        </p:nvGrpSpPr>
        <p:grpSpPr>
          <a:xfrm rot="0">
            <a:off x="2900349" y="6847025"/>
            <a:ext cx="3546712" cy="1106314"/>
            <a:chOff x="0" y="0"/>
            <a:chExt cx="4728950" cy="1475085"/>
          </a:xfrm>
        </p:grpSpPr>
        <p:sp>
          <p:nvSpPr>
            <p:cNvPr name="Freeform 9" id="9"/>
            <p:cNvSpPr/>
            <p:nvPr/>
          </p:nvSpPr>
          <p:spPr>
            <a:xfrm flipH="false" flipV="false" rot="0">
              <a:off x="0" y="0"/>
              <a:ext cx="4728950" cy="1475085"/>
            </a:xfrm>
            <a:custGeom>
              <a:avLst/>
              <a:gdLst/>
              <a:ahLst/>
              <a:cxnLst/>
              <a:rect r="r" b="b" t="t" l="l"/>
              <a:pathLst>
                <a:path h="1475085" w="4728950">
                  <a:moveTo>
                    <a:pt x="0" y="0"/>
                  </a:moveTo>
                  <a:lnTo>
                    <a:pt x="4728950" y="0"/>
                  </a:lnTo>
                  <a:lnTo>
                    <a:pt x="4728950" y="1475085"/>
                  </a:lnTo>
                  <a:lnTo>
                    <a:pt x="0" y="1475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0" id="10"/>
          <p:cNvGrpSpPr/>
          <p:nvPr/>
        </p:nvGrpSpPr>
        <p:grpSpPr>
          <a:xfrm rot="0">
            <a:off x="7786101" y="6847025"/>
            <a:ext cx="3385158" cy="1036895"/>
            <a:chOff x="0" y="0"/>
            <a:chExt cx="4513544" cy="1382527"/>
          </a:xfrm>
        </p:grpSpPr>
        <p:sp>
          <p:nvSpPr>
            <p:cNvPr name="Freeform 11" id="11"/>
            <p:cNvSpPr/>
            <p:nvPr/>
          </p:nvSpPr>
          <p:spPr>
            <a:xfrm flipH="false" flipV="false" rot="0">
              <a:off x="0" y="0"/>
              <a:ext cx="4513544" cy="1382527"/>
            </a:xfrm>
            <a:custGeom>
              <a:avLst/>
              <a:gdLst/>
              <a:ahLst/>
              <a:cxnLst/>
              <a:rect r="r" b="b" t="t" l="l"/>
              <a:pathLst>
                <a:path h="1382527" w="4513544">
                  <a:moveTo>
                    <a:pt x="0" y="0"/>
                  </a:moveTo>
                  <a:lnTo>
                    <a:pt x="4513544" y="0"/>
                  </a:lnTo>
                  <a:lnTo>
                    <a:pt x="4513544" y="1382527"/>
                  </a:lnTo>
                  <a:lnTo>
                    <a:pt x="0" y="13825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12510298" y="6847025"/>
            <a:ext cx="3446152" cy="1036895"/>
            <a:chOff x="0" y="0"/>
            <a:chExt cx="4594869" cy="1382527"/>
          </a:xfrm>
        </p:grpSpPr>
        <p:sp>
          <p:nvSpPr>
            <p:cNvPr name="Freeform 13" id="13"/>
            <p:cNvSpPr/>
            <p:nvPr/>
          </p:nvSpPr>
          <p:spPr>
            <a:xfrm flipH="false" flipV="false" rot="0">
              <a:off x="0" y="0"/>
              <a:ext cx="4594869" cy="1382527"/>
            </a:xfrm>
            <a:custGeom>
              <a:avLst/>
              <a:gdLst/>
              <a:ahLst/>
              <a:cxnLst/>
              <a:rect r="r" b="b" t="t" l="l"/>
              <a:pathLst>
                <a:path h="1382527" w="4594869">
                  <a:moveTo>
                    <a:pt x="0" y="0"/>
                  </a:moveTo>
                  <a:lnTo>
                    <a:pt x="4594869" y="0"/>
                  </a:lnTo>
                  <a:lnTo>
                    <a:pt x="4594869" y="1382527"/>
                  </a:lnTo>
                  <a:lnTo>
                    <a:pt x="0" y="13825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4" id="14"/>
          <p:cNvSpPr txBox="true"/>
          <p:nvPr/>
        </p:nvSpPr>
        <p:spPr>
          <a:xfrm rot="0">
            <a:off x="2411824" y="8677239"/>
            <a:ext cx="14211376" cy="838200"/>
          </a:xfrm>
          <a:prstGeom prst="rect">
            <a:avLst/>
          </a:prstGeom>
        </p:spPr>
        <p:txBody>
          <a:bodyPr anchor="t" rtlCol="false" tIns="0" lIns="0" bIns="0" rIns="0">
            <a:spAutoFit/>
          </a:bodyPr>
          <a:lstStyle/>
          <a:p>
            <a:pPr algn="l">
              <a:lnSpc>
                <a:spcPts val="3359"/>
              </a:lnSpc>
              <a:spcBef>
                <a:spcPct val="0"/>
              </a:spcBef>
            </a:pPr>
            <a:r>
              <a:rPr lang="en-US" sz="2799">
                <a:solidFill>
                  <a:srgbClr val="1C2226"/>
                </a:solidFill>
                <a:latin typeface="Merriweather"/>
                <a:ea typeface="Merriweather"/>
                <a:cs typeface="Merriweather"/>
                <a:sym typeface="Merriweather"/>
              </a:rPr>
              <a:t>where TP, FP and FN are the number of true positives, falsepositives and false negatives,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Freeform 6" id="6"/>
          <p:cNvSpPr/>
          <p:nvPr/>
        </p:nvSpPr>
        <p:spPr>
          <a:xfrm flipH="false" flipV="false" rot="0">
            <a:off x="3692807" y="6313625"/>
            <a:ext cx="10902387" cy="2861548"/>
          </a:xfrm>
          <a:custGeom>
            <a:avLst/>
            <a:gdLst/>
            <a:ahLst/>
            <a:cxnLst/>
            <a:rect r="r" b="b" t="t" l="l"/>
            <a:pathLst>
              <a:path h="2861548" w="10902387">
                <a:moveTo>
                  <a:pt x="0" y="0"/>
                </a:moveTo>
                <a:lnTo>
                  <a:pt x="10902386" y="0"/>
                </a:lnTo>
                <a:lnTo>
                  <a:pt x="10902386" y="2861548"/>
                </a:lnTo>
                <a:lnTo>
                  <a:pt x="0" y="2861548"/>
                </a:lnTo>
                <a:lnTo>
                  <a:pt x="0" y="0"/>
                </a:lnTo>
                <a:close/>
              </a:path>
            </a:pathLst>
          </a:custGeom>
          <a:blipFill>
            <a:blip r:embed="rId4"/>
            <a:stretch>
              <a:fillRect l="-1912" t="-15992" r="0" b="-2955"/>
            </a:stretch>
          </a:blipFill>
        </p:spPr>
      </p:sp>
      <p:sp>
        <p:nvSpPr>
          <p:cNvPr name="TextBox 7" id="7"/>
          <p:cNvSpPr txBox="true"/>
          <p:nvPr/>
        </p:nvSpPr>
        <p:spPr>
          <a:xfrm rot="0">
            <a:off x="1560225" y="2646500"/>
            <a:ext cx="15196350" cy="2676525"/>
          </a:xfrm>
          <a:prstGeom prst="rect">
            <a:avLst/>
          </a:prstGeom>
        </p:spPr>
        <p:txBody>
          <a:bodyPr anchor="t" rtlCol="false" tIns="0" lIns="0" bIns="0" rIns="0">
            <a:spAutoFit/>
          </a:bodyPr>
          <a:lstStyle/>
          <a:p>
            <a:pPr algn="l">
              <a:lnSpc>
                <a:spcPts val="3599"/>
              </a:lnSpc>
            </a:pPr>
            <a:r>
              <a:rPr lang="en-US" sz="2999">
                <a:solidFill>
                  <a:srgbClr val="1C2226"/>
                </a:solidFill>
                <a:latin typeface="Merriweather"/>
                <a:ea typeface="Merriweather"/>
                <a:cs typeface="Merriweather"/>
                <a:sym typeface="Merriweather"/>
              </a:rPr>
              <a:t>A random forest model is a extension of bagging technique that combines multiple decision trees to create a more accurate and robust prediction. It works by selecting random subsets of the data and features, also known as feature bagging, generates a random subset of features, which ensures low correlation among decision trees, and building a decision tree for each subset. Then, it aggregates the predictions of all the trees to produce the final output</a:t>
            </a:r>
          </a:p>
        </p:txBody>
      </p:sp>
      <p:sp>
        <p:nvSpPr>
          <p:cNvPr name="TextBox 8" id="8"/>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Random Forest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Freeform 6" id="6"/>
          <p:cNvSpPr/>
          <p:nvPr/>
        </p:nvSpPr>
        <p:spPr>
          <a:xfrm flipH="false" flipV="false" rot="0">
            <a:off x="4853115" y="2713175"/>
            <a:ext cx="9109575" cy="2598009"/>
          </a:xfrm>
          <a:custGeom>
            <a:avLst/>
            <a:gdLst/>
            <a:ahLst/>
            <a:cxnLst/>
            <a:rect r="r" b="b" t="t" l="l"/>
            <a:pathLst>
              <a:path h="2598009" w="9109575">
                <a:moveTo>
                  <a:pt x="0" y="0"/>
                </a:moveTo>
                <a:lnTo>
                  <a:pt x="9109575" y="0"/>
                </a:lnTo>
                <a:lnTo>
                  <a:pt x="9109575" y="2598009"/>
                </a:lnTo>
                <a:lnTo>
                  <a:pt x="0" y="2598009"/>
                </a:lnTo>
                <a:lnTo>
                  <a:pt x="0" y="0"/>
                </a:lnTo>
                <a:close/>
              </a:path>
            </a:pathLst>
          </a:custGeom>
          <a:blipFill>
            <a:blip r:embed="rId4"/>
            <a:stretch>
              <a:fillRect l="-479" t="-4251" r="0" b="-4251"/>
            </a:stretch>
          </a:blipFill>
        </p:spPr>
      </p:sp>
      <p:sp>
        <p:nvSpPr>
          <p:cNvPr name="Freeform 7" id="7"/>
          <p:cNvSpPr/>
          <p:nvPr/>
        </p:nvSpPr>
        <p:spPr>
          <a:xfrm flipH="false" flipV="false" rot="0">
            <a:off x="2062950" y="6867525"/>
            <a:ext cx="14911970" cy="538069"/>
          </a:xfrm>
          <a:custGeom>
            <a:avLst/>
            <a:gdLst/>
            <a:ahLst/>
            <a:cxnLst/>
            <a:rect r="r" b="b" t="t" l="l"/>
            <a:pathLst>
              <a:path h="538069" w="14911970">
                <a:moveTo>
                  <a:pt x="0" y="0"/>
                </a:moveTo>
                <a:lnTo>
                  <a:pt x="14911970" y="0"/>
                </a:lnTo>
                <a:lnTo>
                  <a:pt x="14911970" y="538069"/>
                </a:lnTo>
                <a:lnTo>
                  <a:pt x="0" y="538069"/>
                </a:lnTo>
                <a:lnTo>
                  <a:pt x="0" y="0"/>
                </a:lnTo>
                <a:close/>
              </a:path>
            </a:pathLst>
          </a:custGeom>
          <a:blipFill>
            <a:blip r:embed="rId5"/>
            <a:stretch>
              <a:fillRect l="0" t="-12953" r="0" b="0"/>
            </a:stretch>
          </a:blipFill>
        </p:spPr>
      </p:sp>
      <p:sp>
        <p:nvSpPr>
          <p:cNvPr name="Freeform 8" id="8"/>
          <p:cNvSpPr/>
          <p:nvPr/>
        </p:nvSpPr>
        <p:spPr>
          <a:xfrm flipH="false" flipV="false" rot="0">
            <a:off x="2062950" y="8302386"/>
            <a:ext cx="14911970" cy="1138522"/>
          </a:xfrm>
          <a:custGeom>
            <a:avLst/>
            <a:gdLst/>
            <a:ahLst/>
            <a:cxnLst/>
            <a:rect r="r" b="b" t="t" l="l"/>
            <a:pathLst>
              <a:path h="1138522" w="14911970">
                <a:moveTo>
                  <a:pt x="0" y="0"/>
                </a:moveTo>
                <a:lnTo>
                  <a:pt x="14911970" y="0"/>
                </a:lnTo>
                <a:lnTo>
                  <a:pt x="14911970" y="1138522"/>
                </a:lnTo>
                <a:lnTo>
                  <a:pt x="0" y="1138522"/>
                </a:lnTo>
                <a:lnTo>
                  <a:pt x="0" y="0"/>
                </a:lnTo>
                <a:close/>
              </a:path>
            </a:pathLst>
          </a:custGeom>
          <a:blipFill>
            <a:blip r:embed="rId6"/>
            <a:stretch>
              <a:fillRect l="0" t="-1701" r="0" b="-1701"/>
            </a:stretch>
          </a:blipFill>
        </p:spPr>
      </p:sp>
      <p:sp>
        <p:nvSpPr>
          <p:cNvPr name="TextBox 9" id="9"/>
          <p:cNvSpPr txBox="true"/>
          <p:nvPr/>
        </p:nvSpPr>
        <p:spPr>
          <a:xfrm rot="0">
            <a:off x="2062950" y="1970225"/>
            <a:ext cx="15196350" cy="742950"/>
          </a:xfrm>
          <a:prstGeom prst="rect">
            <a:avLst/>
          </a:prstGeom>
        </p:spPr>
        <p:txBody>
          <a:bodyPr anchor="t" rtlCol="false" tIns="0" lIns="0" bIns="0" rIns="0">
            <a:spAutoFit/>
          </a:bodyPr>
          <a:lstStyle/>
          <a:p>
            <a:pPr algn="l">
              <a:lnSpc>
                <a:spcPts val="2999"/>
              </a:lnSpc>
            </a:pPr>
            <a:r>
              <a:rPr lang="en-US" sz="2499">
                <a:solidFill>
                  <a:srgbClr val="1C2226"/>
                </a:solidFill>
                <a:latin typeface="Merriweather"/>
                <a:ea typeface="Merriweather"/>
                <a:cs typeface="Merriweather"/>
                <a:sym typeface="Merriweather"/>
              </a:rPr>
              <a:t>In our Random forest model we have assumed few hyperparameters and used grid search so that we know which parameters are best fit to our model</a:t>
            </a:r>
          </a:p>
        </p:txBody>
      </p:sp>
      <p:sp>
        <p:nvSpPr>
          <p:cNvPr name="TextBox 10" id="10"/>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Grid Search for Random Forest</a:t>
            </a:r>
          </a:p>
        </p:txBody>
      </p:sp>
      <p:sp>
        <p:nvSpPr>
          <p:cNvPr name="TextBox 11" id="11"/>
          <p:cNvSpPr txBox="true"/>
          <p:nvPr/>
        </p:nvSpPr>
        <p:spPr>
          <a:xfrm rot="0">
            <a:off x="2062950" y="5524500"/>
            <a:ext cx="15196350" cy="1152525"/>
          </a:xfrm>
          <a:prstGeom prst="rect">
            <a:avLst/>
          </a:prstGeom>
        </p:spPr>
        <p:txBody>
          <a:bodyPr anchor="t" rtlCol="false" tIns="0" lIns="0" bIns="0" rIns="0">
            <a:spAutoFit/>
          </a:bodyPr>
          <a:lstStyle/>
          <a:p>
            <a:pPr algn="l">
              <a:lnSpc>
                <a:spcPts val="3000"/>
              </a:lnSpc>
            </a:pPr>
            <a:r>
              <a:rPr lang="en-US" sz="2500">
                <a:solidFill>
                  <a:srgbClr val="1C2226"/>
                </a:solidFill>
                <a:latin typeface="Merriweather"/>
                <a:ea typeface="Merriweather"/>
                <a:cs typeface="Merriweather"/>
                <a:sym typeface="Merriweather"/>
              </a:rPr>
              <a:t>We have also used cross validation set during the grid search where the dataset will be split into 5 equal parts, where each part is used once as a validation while the other 4 parts are used for training.</a:t>
            </a:r>
          </a:p>
        </p:txBody>
      </p:sp>
      <p:sp>
        <p:nvSpPr>
          <p:cNvPr name="TextBox 12" id="12"/>
          <p:cNvSpPr txBox="true"/>
          <p:nvPr/>
        </p:nvSpPr>
        <p:spPr>
          <a:xfrm rot="0">
            <a:off x="2062950" y="7653244"/>
            <a:ext cx="15196350" cy="390525"/>
          </a:xfrm>
          <a:prstGeom prst="rect">
            <a:avLst/>
          </a:prstGeom>
        </p:spPr>
        <p:txBody>
          <a:bodyPr anchor="t" rtlCol="false" tIns="0" lIns="0" bIns="0" rIns="0">
            <a:spAutoFit/>
          </a:bodyPr>
          <a:lstStyle/>
          <a:p>
            <a:pPr algn="l">
              <a:lnSpc>
                <a:spcPts val="3000"/>
              </a:lnSpc>
            </a:pPr>
            <a:r>
              <a:rPr lang="en-US" sz="2500">
                <a:solidFill>
                  <a:srgbClr val="1C2226"/>
                </a:solidFill>
                <a:latin typeface="Merriweather"/>
                <a:ea typeface="Merriweather"/>
                <a:cs typeface="Merriweather"/>
                <a:sym typeface="Merriweather"/>
              </a:rPr>
              <a:t>And the best hyperparameters our grid search extracted for RF are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TextBox 6" id="6"/>
          <p:cNvSpPr txBox="true"/>
          <p:nvPr/>
        </p:nvSpPr>
        <p:spPr>
          <a:xfrm rot="0">
            <a:off x="1560225" y="2652466"/>
            <a:ext cx="15699075" cy="3067050"/>
          </a:xfrm>
          <a:prstGeom prst="rect">
            <a:avLst/>
          </a:prstGeom>
        </p:spPr>
        <p:txBody>
          <a:bodyPr anchor="t" rtlCol="false" tIns="0" lIns="0" bIns="0" rIns="0">
            <a:spAutoFit/>
          </a:bodyPr>
          <a:lstStyle/>
          <a:p>
            <a:pPr algn="l">
              <a:lnSpc>
                <a:spcPts val="3479"/>
              </a:lnSpc>
            </a:pPr>
            <a:r>
              <a:rPr lang="en-US" sz="2899">
                <a:solidFill>
                  <a:srgbClr val="1C2226"/>
                </a:solidFill>
                <a:latin typeface="Merriweather"/>
                <a:ea typeface="Merriweather"/>
                <a:cs typeface="Merriweather"/>
                <a:sym typeface="Merriweather"/>
              </a:rPr>
              <a:t>Logistic regression is a statistical method used for binary classification tasks. However, it can be extended to handle multiclass classification by employing techniques such as one-vs-all or multinomial logistic regression.In logistic regression, the probability that an instance belongs to a particular class is modeled using the logistic function (also known as the sigmoid function).For multiclass logistic regression, the probability of an instance belonging to each class is calculated, and the class with the highest probability is predicted.</a:t>
            </a:r>
          </a:p>
        </p:txBody>
      </p:sp>
      <p:sp>
        <p:nvSpPr>
          <p:cNvPr name="Freeform 7" id="7"/>
          <p:cNvSpPr/>
          <p:nvPr/>
        </p:nvSpPr>
        <p:spPr>
          <a:xfrm flipH="false" flipV="false" rot="0">
            <a:off x="3988664" y="6278348"/>
            <a:ext cx="11250599" cy="2740898"/>
          </a:xfrm>
          <a:custGeom>
            <a:avLst/>
            <a:gdLst/>
            <a:ahLst/>
            <a:cxnLst/>
            <a:rect r="r" b="b" t="t" l="l"/>
            <a:pathLst>
              <a:path h="2740898" w="11250599">
                <a:moveTo>
                  <a:pt x="0" y="0"/>
                </a:moveTo>
                <a:lnTo>
                  <a:pt x="11250598" y="0"/>
                </a:lnTo>
                <a:lnTo>
                  <a:pt x="11250598" y="2740898"/>
                </a:lnTo>
                <a:lnTo>
                  <a:pt x="0" y="2740898"/>
                </a:lnTo>
                <a:lnTo>
                  <a:pt x="0" y="0"/>
                </a:lnTo>
                <a:close/>
              </a:path>
            </a:pathLst>
          </a:custGeom>
          <a:blipFill>
            <a:blip r:embed="rId4"/>
            <a:stretch>
              <a:fillRect l="0" t="0" r="0" b="0"/>
            </a:stretch>
          </a:blipFill>
        </p:spPr>
      </p:sp>
      <p:sp>
        <p:nvSpPr>
          <p:cNvPr name="TextBox 8" id="8"/>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Logistic Regression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Freeform 6" id="6"/>
          <p:cNvSpPr/>
          <p:nvPr/>
        </p:nvSpPr>
        <p:spPr>
          <a:xfrm flipH="false" flipV="false" rot="0">
            <a:off x="2062950" y="6433190"/>
            <a:ext cx="14911970" cy="538069"/>
          </a:xfrm>
          <a:custGeom>
            <a:avLst/>
            <a:gdLst/>
            <a:ahLst/>
            <a:cxnLst/>
            <a:rect r="r" b="b" t="t" l="l"/>
            <a:pathLst>
              <a:path h="538069" w="14911970">
                <a:moveTo>
                  <a:pt x="0" y="0"/>
                </a:moveTo>
                <a:lnTo>
                  <a:pt x="14911970" y="0"/>
                </a:lnTo>
                <a:lnTo>
                  <a:pt x="14911970" y="538069"/>
                </a:lnTo>
                <a:lnTo>
                  <a:pt x="0" y="538069"/>
                </a:lnTo>
                <a:lnTo>
                  <a:pt x="0" y="0"/>
                </a:lnTo>
                <a:close/>
              </a:path>
            </a:pathLst>
          </a:custGeom>
          <a:blipFill>
            <a:blip r:embed="rId4"/>
            <a:stretch>
              <a:fillRect l="0" t="-12953" r="0" b="0"/>
            </a:stretch>
          </a:blipFill>
        </p:spPr>
      </p:sp>
      <p:sp>
        <p:nvSpPr>
          <p:cNvPr name="Freeform 7" id="7"/>
          <p:cNvSpPr/>
          <p:nvPr/>
        </p:nvSpPr>
        <p:spPr>
          <a:xfrm flipH="false" flipV="false" rot="0">
            <a:off x="5714263" y="2732225"/>
            <a:ext cx="6872071" cy="3076130"/>
          </a:xfrm>
          <a:custGeom>
            <a:avLst/>
            <a:gdLst/>
            <a:ahLst/>
            <a:cxnLst/>
            <a:rect r="r" b="b" t="t" l="l"/>
            <a:pathLst>
              <a:path h="3076130" w="6872071">
                <a:moveTo>
                  <a:pt x="0" y="0"/>
                </a:moveTo>
                <a:lnTo>
                  <a:pt x="6872071" y="0"/>
                </a:lnTo>
                <a:lnTo>
                  <a:pt x="6872071" y="3076130"/>
                </a:lnTo>
                <a:lnTo>
                  <a:pt x="0" y="3076130"/>
                </a:lnTo>
                <a:lnTo>
                  <a:pt x="0" y="0"/>
                </a:lnTo>
                <a:close/>
              </a:path>
            </a:pathLst>
          </a:custGeom>
          <a:blipFill>
            <a:blip r:embed="rId5"/>
            <a:stretch>
              <a:fillRect l="-1649" t="0" r="-1327" b="0"/>
            </a:stretch>
          </a:blipFill>
        </p:spPr>
      </p:sp>
      <p:sp>
        <p:nvSpPr>
          <p:cNvPr name="Freeform 8" id="8"/>
          <p:cNvSpPr/>
          <p:nvPr/>
        </p:nvSpPr>
        <p:spPr>
          <a:xfrm flipH="false" flipV="false" rot="0">
            <a:off x="2062950" y="8009484"/>
            <a:ext cx="14911970" cy="1043100"/>
          </a:xfrm>
          <a:custGeom>
            <a:avLst/>
            <a:gdLst/>
            <a:ahLst/>
            <a:cxnLst/>
            <a:rect r="r" b="b" t="t" l="l"/>
            <a:pathLst>
              <a:path h="1043100" w="14911970">
                <a:moveTo>
                  <a:pt x="0" y="0"/>
                </a:moveTo>
                <a:lnTo>
                  <a:pt x="14911970" y="0"/>
                </a:lnTo>
                <a:lnTo>
                  <a:pt x="14911970" y="1043100"/>
                </a:lnTo>
                <a:lnTo>
                  <a:pt x="0" y="1043100"/>
                </a:lnTo>
                <a:lnTo>
                  <a:pt x="0" y="0"/>
                </a:lnTo>
                <a:close/>
              </a:path>
            </a:pathLst>
          </a:custGeom>
          <a:blipFill>
            <a:blip r:embed="rId6"/>
            <a:stretch>
              <a:fillRect l="0" t="-147" r="0" b="-147"/>
            </a:stretch>
          </a:blipFill>
        </p:spPr>
      </p:sp>
      <p:sp>
        <p:nvSpPr>
          <p:cNvPr name="TextBox 9" id="9"/>
          <p:cNvSpPr txBox="true"/>
          <p:nvPr/>
        </p:nvSpPr>
        <p:spPr>
          <a:xfrm rot="0">
            <a:off x="2062950" y="1960700"/>
            <a:ext cx="15196350" cy="771525"/>
          </a:xfrm>
          <a:prstGeom prst="rect">
            <a:avLst/>
          </a:prstGeom>
        </p:spPr>
        <p:txBody>
          <a:bodyPr anchor="t" rtlCol="false" tIns="0" lIns="0" bIns="0" rIns="0">
            <a:spAutoFit/>
          </a:bodyPr>
          <a:lstStyle/>
          <a:p>
            <a:pPr algn="l">
              <a:lnSpc>
                <a:spcPts val="3000"/>
              </a:lnSpc>
            </a:pPr>
            <a:r>
              <a:rPr lang="en-US" sz="2500">
                <a:solidFill>
                  <a:srgbClr val="1C2226"/>
                </a:solidFill>
                <a:latin typeface="Merriweather"/>
                <a:ea typeface="Merriweather"/>
                <a:cs typeface="Merriweather"/>
                <a:sym typeface="Merriweather"/>
              </a:rPr>
              <a:t>In our Logistic Regression model we have assumed few hyperparameters and used grid search. Also the hyperparameters for tf-idf are same as before.</a:t>
            </a:r>
          </a:p>
        </p:txBody>
      </p:sp>
      <p:sp>
        <p:nvSpPr>
          <p:cNvPr name="TextBox 10" id="10"/>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Grid Search for Logistic Regression</a:t>
            </a:r>
          </a:p>
        </p:txBody>
      </p:sp>
      <p:sp>
        <p:nvSpPr>
          <p:cNvPr name="TextBox 11" id="11"/>
          <p:cNvSpPr txBox="true"/>
          <p:nvPr/>
        </p:nvSpPr>
        <p:spPr>
          <a:xfrm rot="0">
            <a:off x="2062950" y="5954085"/>
            <a:ext cx="15196350" cy="390525"/>
          </a:xfrm>
          <a:prstGeom prst="rect">
            <a:avLst/>
          </a:prstGeom>
        </p:spPr>
        <p:txBody>
          <a:bodyPr anchor="t" rtlCol="false" tIns="0" lIns="0" bIns="0" rIns="0">
            <a:spAutoFit/>
          </a:bodyPr>
          <a:lstStyle/>
          <a:p>
            <a:pPr algn="l">
              <a:lnSpc>
                <a:spcPts val="3000"/>
              </a:lnSpc>
            </a:pPr>
            <a:r>
              <a:rPr lang="en-US" sz="2500">
                <a:solidFill>
                  <a:srgbClr val="1C2226"/>
                </a:solidFill>
                <a:latin typeface="Merriweather"/>
                <a:ea typeface="Merriweather"/>
                <a:cs typeface="Merriweather"/>
                <a:sym typeface="Merriweather"/>
              </a:rPr>
              <a:t>Here we also used K - Cross Validation of 5.</a:t>
            </a:r>
          </a:p>
        </p:txBody>
      </p:sp>
      <p:sp>
        <p:nvSpPr>
          <p:cNvPr name="TextBox 12" id="12"/>
          <p:cNvSpPr txBox="true"/>
          <p:nvPr/>
        </p:nvSpPr>
        <p:spPr>
          <a:xfrm rot="0">
            <a:off x="2062950" y="7428459"/>
            <a:ext cx="15196350" cy="390525"/>
          </a:xfrm>
          <a:prstGeom prst="rect">
            <a:avLst/>
          </a:prstGeom>
        </p:spPr>
        <p:txBody>
          <a:bodyPr anchor="t" rtlCol="false" tIns="0" lIns="0" bIns="0" rIns="0">
            <a:spAutoFit/>
          </a:bodyPr>
          <a:lstStyle/>
          <a:p>
            <a:pPr algn="l">
              <a:lnSpc>
                <a:spcPts val="3000"/>
              </a:lnSpc>
            </a:pPr>
            <a:r>
              <a:rPr lang="en-US" sz="2500">
                <a:solidFill>
                  <a:srgbClr val="1C2226"/>
                </a:solidFill>
                <a:latin typeface="Merriweather"/>
                <a:ea typeface="Merriweather"/>
                <a:cs typeface="Merriweather"/>
                <a:sym typeface="Merriweather"/>
              </a:rPr>
              <a:t>And the best hyperparameters our grid search extracted for LR are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Freeform 6" id="6"/>
          <p:cNvSpPr/>
          <p:nvPr/>
        </p:nvSpPr>
        <p:spPr>
          <a:xfrm flipH="false" flipV="false" rot="0">
            <a:off x="4310463" y="6297278"/>
            <a:ext cx="9657550" cy="2638247"/>
          </a:xfrm>
          <a:custGeom>
            <a:avLst/>
            <a:gdLst/>
            <a:ahLst/>
            <a:cxnLst/>
            <a:rect r="r" b="b" t="t" l="l"/>
            <a:pathLst>
              <a:path h="2638247" w="9657550">
                <a:moveTo>
                  <a:pt x="0" y="0"/>
                </a:moveTo>
                <a:lnTo>
                  <a:pt x="9657549" y="0"/>
                </a:lnTo>
                <a:lnTo>
                  <a:pt x="9657549" y="2638247"/>
                </a:lnTo>
                <a:lnTo>
                  <a:pt x="0" y="2638247"/>
                </a:lnTo>
                <a:lnTo>
                  <a:pt x="0" y="0"/>
                </a:lnTo>
                <a:close/>
              </a:path>
            </a:pathLst>
          </a:custGeom>
          <a:blipFill>
            <a:blip r:embed="rId4"/>
            <a:stretch>
              <a:fillRect l="-1548" t="0" r="0" b="0"/>
            </a:stretch>
          </a:blipFill>
        </p:spPr>
      </p:sp>
      <p:sp>
        <p:nvSpPr>
          <p:cNvPr name="TextBox 7" id="7"/>
          <p:cNvSpPr txBox="true"/>
          <p:nvPr/>
        </p:nvSpPr>
        <p:spPr>
          <a:xfrm rot="0">
            <a:off x="1560225" y="2347666"/>
            <a:ext cx="15699075" cy="3505200"/>
          </a:xfrm>
          <a:prstGeom prst="rect">
            <a:avLst/>
          </a:prstGeom>
        </p:spPr>
        <p:txBody>
          <a:bodyPr anchor="t" rtlCol="false" tIns="0" lIns="0" bIns="0" rIns="0">
            <a:spAutoFit/>
          </a:bodyPr>
          <a:lstStyle/>
          <a:p>
            <a:pPr algn="l">
              <a:lnSpc>
                <a:spcPts val="3479"/>
              </a:lnSpc>
            </a:pPr>
            <a:r>
              <a:rPr lang="en-US" sz="2899">
                <a:solidFill>
                  <a:srgbClr val="1C2226"/>
                </a:solidFill>
                <a:latin typeface="Merriweather"/>
                <a:ea typeface="Merriweather"/>
                <a:cs typeface="Merriweather"/>
                <a:sym typeface="Merriweather"/>
              </a:rPr>
              <a:t>k-Nearest Neighbors (kNN) is a simple and intuitive machine learning algorithm used for classification and regression tasks. In kNN classification, the class of a new data point is determined based on the class labels of its nearest neighbors in the feature space.</a:t>
            </a:r>
          </a:p>
          <a:p>
            <a:pPr algn="l">
              <a:lnSpc>
                <a:spcPts val="3479"/>
              </a:lnSpc>
            </a:pPr>
            <a:r>
              <a:rPr lang="en-US" sz="2899">
                <a:solidFill>
                  <a:srgbClr val="1C2226"/>
                </a:solidFill>
                <a:latin typeface="Merriweather"/>
                <a:ea typeface="Merriweather"/>
                <a:cs typeface="Merriweather"/>
                <a:sym typeface="Merriweather"/>
              </a:rPr>
              <a:t>For multiclass classification with kNN, the class label of a new data point is often determined by a majority vote among its k nearest neighbors. Each neighborcontributes equally to the decision, and the class with the highest count among the neighbors is assigned to the new data point.</a:t>
            </a:r>
          </a:p>
        </p:txBody>
      </p:sp>
      <p:sp>
        <p:nvSpPr>
          <p:cNvPr name="TextBox 8" id="8"/>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K-Nearest Neighbour (KNN)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Freeform 6" id="6"/>
          <p:cNvSpPr/>
          <p:nvPr/>
        </p:nvSpPr>
        <p:spPr>
          <a:xfrm flipH="false" flipV="false" rot="0">
            <a:off x="2062950" y="6433190"/>
            <a:ext cx="14911970" cy="538069"/>
          </a:xfrm>
          <a:custGeom>
            <a:avLst/>
            <a:gdLst/>
            <a:ahLst/>
            <a:cxnLst/>
            <a:rect r="r" b="b" t="t" l="l"/>
            <a:pathLst>
              <a:path h="538069" w="14911970">
                <a:moveTo>
                  <a:pt x="0" y="0"/>
                </a:moveTo>
                <a:lnTo>
                  <a:pt x="14911970" y="0"/>
                </a:lnTo>
                <a:lnTo>
                  <a:pt x="14911970" y="538069"/>
                </a:lnTo>
                <a:lnTo>
                  <a:pt x="0" y="538069"/>
                </a:lnTo>
                <a:lnTo>
                  <a:pt x="0" y="0"/>
                </a:lnTo>
                <a:close/>
              </a:path>
            </a:pathLst>
          </a:custGeom>
          <a:blipFill>
            <a:blip r:embed="rId4"/>
            <a:stretch>
              <a:fillRect l="0" t="-12953" r="0" b="0"/>
            </a:stretch>
          </a:blipFill>
        </p:spPr>
      </p:sp>
      <p:sp>
        <p:nvSpPr>
          <p:cNvPr name="Freeform 7" id="7"/>
          <p:cNvSpPr/>
          <p:nvPr/>
        </p:nvSpPr>
        <p:spPr>
          <a:xfrm flipH="false" flipV="false" rot="0">
            <a:off x="5181620" y="2732225"/>
            <a:ext cx="7915235" cy="2974210"/>
          </a:xfrm>
          <a:custGeom>
            <a:avLst/>
            <a:gdLst/>
            <a:ahLst/>
            <a:cxnLst/>
            <a:rect r="r" b="b" t="t" l="l"/>
            <a:pathLst>
              <a:path h="2974210" w="7915235">
                <a:moveTo>
                  <a:pt x="0" y="0"/>
                </a:moveTo>
                <a:lnTo>
                  <a:pt x="7915235" y="0"/>
                </a:lnTo>
                <a:lnTo>
                  <a:pt x="7915235" y="2974210"/>
                </a:lnTo>
                <a:lnTo>
                  <a:pt x="0" y="2974210"/>
                </a:lnTo>
                <a:lnTo>
                  <a:pt x="0" y="0"/>
                </a:lnTo>
                <a:close/>
              </a:path>
            </a:pathLst>
          </a:custGeom>
          <a:blipFill>
            <a:blip r:embed="rId5"/>
            <a:stretch>
              <a:fillRect l="0" t="-2905" r="0" b="-2905"/>
            </a:stretch>
          </a:blipFill>
        </p:spPr>
      </p:sp>
      <p:sp>
        <p:nvSpPr>
          <p:cNvPr name="Freeform 8" id="8"/>
          <p:cNvSpPr/>
          <p:nvPr/>
        </p:nvSpPr>
        <p:spPr>
          <a:xfrm flipH="false" flipV="false" rot="0">
            <a:off x="2062950" y="8009484"/>
            <a:ext cx="14911970" cy="1008788"/>
          </a:xfrm>
          <a:custGeom>
            <a:avLst/>
            <a:gdLst/>
            <a:ahLst/>
            <a:cxnLst/>
            <a:rect r="r" b="b" t="t" l="l"/>
            <a:pathLst>
              <a:path h="1008788" w="14911970">
                <a:moveTo>
                  <a:pt x="0" y="0"/>
                </a:moveTo>
                <a:lnTo>
                  <a:pt x="14911970" y="0"/>
                </a:lnTo>
                <a:lnTo>
                  <a:pt x="14911970" y="1008788"/>
                </a:lnTo>
                <a:lnTo>
                  <a:pt x="0" y="1008788"/>
                </a:lnTo>
                <a:lnTo>
                  <a:pt x="0" y="0"/>
                </a:lnTo>
                <a:close/>
              </a:path>
            </a:pathLst>
          </a:custGeom>
          <a:blipFill>
            <a:blip r:embed="rId6"/>
            <a:stretch>
              <a:fillRect l="-5160" t="0" r="-5160" b="0"/>
            </a:stretch>
          </a:blipFill>
        </p:spPr>
      </p:sp>
      <p:sp>
        <p:nvSpPr>
          <p:cNvPr name="TextBox 9" id="9"/>
          <p:cNvSpPr txBox="true"/>
          <p:nvPr/>
        </p:nvSpPr>
        <p:spPr>
          <a:xfrm rot="0">
            <a:off x="2062950" y="1960700"/>
            <a:ext cx="15196350" cy="771525"/>
          </a:xfrm>
          <a:prstGeom prst="rect">
            <a:avLst/>
          </a:prstGeom>
        </p:spPr>
        <p:txBody>
          <a:bodyPr anchor="t" rtlCol="false" tIns="0" lIns="0" bIns="0" rIns="0">
            <a:spAutoFit/>
          </a:bodyPr>
          <a:lstStyle/>
          <a:p>
            <a:pPr algn="l">
              <a:lnSpc>
                <a:spcPts val="3000"/>
              </a:lnSpc>
            </a:pPr>
            <a:r>
              <a:rPr lang="en-US" sz="2500">
                <a:solidFill>
                  <a:srgbClr val="1C2226"/>
                </a:solidFill>
                <a:latin typeface="Merriweather"/>
                <a:ea typeface="Merriweather"/>
                <a:cs typeface="Merriweather"/>
                <a:sym typeface="Merriweather"/>
              </a:rPr>
              <a:t>In our KNN model we have assumed few hyperparameters and used grid search. Also the hyperparameters for tf-idf are same as before.</a:t>
            </a:r>
          </a:p>
        </p:txBody>
      </p:sp>
      <p:sp>
        <p:nvSpPr>
          <p:cNvPr name="TextBox 10" id="10"/>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Grid Search for KNN</a:t>
            </a:r>
          </a:p>
        </p:txBody>
      </p:sp>
      <p:sp>
        <p:nvSpPr>
          <p:cNvPr name="TextBox 11" id="11"/>
          <p:cNvSpPr txBox="true"/>
          <p:nvPr/>
        </p:nvSpPr>
        <p:spPr>
          <a:xfrm rot="0">
            <a:off x="2062950" y="5954085"/>
            <a:ext cx="15196350" cy="390525"/>
          </a:xfrm>
          <a:prstGeom prst="rect">
            <a:avLst/>
          </a:prstGeom>
        </p:spPr>
        <p:txBody>
          <a:bodyPr anchor="t" rtlCol="false" tIns="0" lIns="0" bIns="0" rIns="0">
            <a:spAutoFit/>
          </a:bodyPr>
          <a:lstStyle/>
          <a:p>
            <a:pPr algn="l">
              <a:lnSpc>
                <a:spcPts val="3000"/>
              </a:lnSpc>
            </a:pPr>
            <a:r>
              <a:rPr lang="en-US" sz="2500">
                <a:solidFill>
                  <a:srgbClr val="1C2226"/>
                </a:solidFill>
                <a:latin typeface="Merriweather"/>
                <a:ea typeface="Merriweather"/>
                <a:cs typeface="Merriweather"/>
                <a:sym typeface="Merriweather"/>
              </a:rPr>
              <a:t>Here we also used K - Cross Validation of 5.</a:t>
            </a:r>
          </a:p>
        </p:txBody>
      </p:sp>
      <p:sp>
        <p:nvSpPr>
          <p:cNvPr name="TextBox 12" id="12"/>
          <p:cNvSpPr txBox="true"/>
          <p:nvPr/>
        </p:nvSpPr>
        <p:spPr>
          <a:xfrm rot="0">
            <a:off x="2062950" y="7428459"/>
            <a:ext cx="15196350" cy="390525"/>
          </a:xfrm>
          <a:prstGeom prst="rect">
            <a:avLst/>
          </a:prstGeom>
        </p:spPr>
        <p:txBody>
          <a:bodyPr anchor="t" rtlCol="false" tIns="0" lIns="0" bIns="0" rIns="0">
            <a:spAutoFit/>
          </a:bodyPr>
          <a:lstStyle/>
          <a:p>
            <a:pPr algn="l">
              <a:lnSpc>
                <a:spcPts val="3000"/>
              </a:lnSpc>
            </a:pPr>
            <a:r>
              <a:rPr lang="en-US" sz="2500">
                <a:solidFill>
                  <a:srgbClr val="1C2226"/>
                </a:solidFill>
                <a:latin typeface="Merriweather"/>
                <a:ea typeface="Merriweather"/>
                <a:cs typeface="Merriweather"/>
                <a:sym typeface="Merriweather"/>
              </a:rPr>
              <a:t>And the best hyperparameters our grid search extracted for KNN are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sp>
        <p:nvSpPr>
          <p:cNvPr name="TextBox 4" id="4"/>
          <p:cNvSpPr txBox="true"/>
          <p:nvPr/>
        </p:nvSpPr>
        <p:spPr>
          <a:xfrm rot="0">
            <a:off x="1541062" y="2852450"/>
            <a:ext cx="15196350" cy="6257925"/>
          </a:xfrm>
          <a:prstGeom prst="rect">
            <a:avLst/>
          </a:prstGeom>
        </p:spPr>
        <p:txBody>
          <a:bodyPr anchor="t" rtlCol="false" tIns="0" lIns="0" bIns="0" rIns="0">
            <a:spAutoFit/>
          </a:bodyPr>
          <a:lstStyle/>
          <a:p>
            <a:pPr algn="l" marL="1022982" indent="-511491" lvl="1">
              <a:lnSpc>
                <a:spcPts val="3599"/>
              </a:lnSpc>
              <a:buFont typeface="Arial"/>
              <a:buChar char="•"/>
            </a:pPr>
            <a:r>
              <a:rPr lang="en-US" sz="2999">
                <a:solidFill>
                  <a:srgbClr val="1C2226"/>
                </a:solidFill>
                <a:latin typeface="Merriweather"/>
                <a:ea typeface="Merriweather"/>
                <a:cs typeface="Merriweather"/>
                <a:sym typeface="Merriweather"/>
              </a:rPr>
              <a:t>For this research, we used the BBC world news dataset. The data consists of a total of 2225 text documents from the BBC world news website corresponding to the stories covered in 2004-2005. The total size of the data is around 5 MB.</a:t>
            </a:r>
          </a:p>
          <a:p>
            <a:pPr algn="l" marL="1022982" indent="-511491" lvl="1">
              <a:lnSpc>
                <a:spcPts val="3599"/>
              </a:lnSpc>
              <a:buFont typeface="Arial"/>
              <a:buChar char="•"/>
            </a:pPr>
            <a:r>
              <a:rPr lang="en-US" sz="2999">
                <a:solidFill>
                  <a:srgbClr val="1C2226"/>
                </a:solidFill>
                <a:latin typeface="Merriweather"/>
                <a:ea typeface="Merriweather"/>
                <a:cs typeface="Merriweather"/>
                <a:sym typeface="Merriweather"/>
              </a:rPr>
              <a:t>The data is pre-classified into 5 different class labels. These class labels are Business, Sport, Tech, Entertainment, and Politics. It contains 503 text documents from the business category, 504 text documents from the sports category, 347 text documents from the tech category, 369 text documents from the entertainment category, and 403 articles from the politics category.</a:t>
            </a:r>
          </a:p>
          <a:p>
            <a:pPr algn="l" marL="1022982" indent="-511491" lvl="1">
              <a:lnSpc>
                <a:spcPts val="3599"/>
              </a:lnSpc>
              <a:buFont typeface="Arial"/>
              <a:buChar char="•"/>
            </a:pPr>
            <a:r>
              <a:rPr lang="en-US" sz="2999">
                <a:solidFill>
                  <a:srgbClr val="1C2226"/>
                </a:solidFill>
                <a:latin typeface="Merriweather"/>
                <a:ea typeface="Merriweather"/>
                <a:cs typeface="Merriweather"/>
                <a:sym typeface="Merriweather"/>
              </a:rPr>
              <a:t>There are a total number of 456,542 words in all the documents while containing only 29,126 unique words. This means that on average every word appears average about 15 times throughout the whole corpus. The average document length is 205 words. </a:t>
            </a:r>
          </a:p>
        </p:txBody>
      </p:sp>
      <p:sp>
        <p:nvSpPr>
          <p:cNvPr name="TextBox 5" id="5"/>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Dataset</a:t>
            </a:r>
          </a:p>
        </p:txBody>
      </p:sp>
      <p:grpSp>
        <p:nvGrpSpPr>
          <p:cNvPr name="Group 6" id="6"/>
          <p:cNvGrpSpPr/>
          <p:nvPr/>
        </p:nvGrpSpPr>
        <p:grpSpPr>
          <a:xfrm rot="0">
            <a:off x="-9525" y="0"/>
            <a:ext cx="18288000" cy="450526"/>
            <a:chOff x="0" y="0"/>
            <a:chExt cx="6186311" cy="152400"/>
          </a:xfrm>
        </p:grpSpPr>
        <p:sp>
          <p:nvSpPr>
            <p:cNvPr name="Freeform 7" id="7"/>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TextBox 6" id="6"/>
          <p:cNvSpPr txBox="true"/>
          <p:nvPr/>
        </p:nvSpPr>
        <p:spPr>
          <a:xfrm rot="0">
            <a:off x="1291675" y="2344155"/>
            <a:ext cx="15967625" cy="4381500"/>
          </a:xfrm>
          <a:prstGeom prst="rect">
            <a:avLst/>
          </a:prstGeom>
        </p:spPr>
        <p:txBody>
          <a:bodyPr anchor="t" rtlCol="false" tIns="0" lIns="0" bIns="0" rIns="0">
            <a:spAutoFit/>
          </a:bodyPr>
          <a:lstStyle/>
          <a:p>
            <a:pPr algn="l">
              <a:lnSpc>
                <a:spcPts val="3479"/>
              </a:lnSpc>
            </a:pPr>
            <a:r>
              <a:rPr lang="en-US" sz="2899">
                <a:solidFill>
                  <a:srgbClr val="1C2226"/>
                </a:solidFill>
                <a:latin typeface="Merriweather"/>
                <a:ea typeface="Merriweather"/>
                <a:cs typeface="Merriweather"/>
                <a:sym typeface="Merriweather"/>
              </a:rPr>
              <a:t>Support Vector Machine (SVM) is a powerful supervised learning algorithm used for both classification and regression tasks. In the context of classification, SVM aims to find the optimal hyperplane that best separates the data points into different classes, with the largest margin between the classes. </a:t>
            </a:r>
          </a:p>
          <a:p>
            <a:pPr algn="l">
              <a:lnSpc>
                <a:spcPts val="3479"/>
              </a:lnSpc>
            </a:pPr>
            <a:r>
              <a:rPr lang="en-US" sz="2899">
                <a:solidFill>
                  <a:srgbClr val="1C2226"/>
                </a:solidFill>
                <a:latin typeface="Merriweather"/>
                <a:ea typeface="Merriweather"/>
                <a:cs typeface="Merriweather"/>
                <a:sym typeface="Merriweather"/>
              </a:rPr>
              <a:t>For binary classification, SVM finds the hyperplane by maximizing the margin between the nearest data points from each class, which are called support vectors.</a:t>
            </a:r>
          </a:p>
          <a:p>
            <a:pPr algn="l">
              <a:lnSpc>
                <a:spcPts val="3479"/>
              </a:lnSpc>
            </a:pPr>
            <a:r>
              <a:rPr lang="en-US" sz="2899">
                <a:solidFill>
                  <a:srgbClr val="1C2226"/>
                </a:solidFill>
                <a:latin typeface="Merriweather"/>
                <a:ea typeface="Merriweather"/>
                <a:cs typeface="Merriweather"/>
                <a:sym typeface="Merriweather"/>
              </a:rPr>
              <a:t>For multiclass classification, SVM can be extended using techniques such as onevs-one or one-vs-all. In one-vs-one, SVM constructs a binary classifier for each pair of classes and then combines their outputs to make the final multiclass prediction.In one-vs-all, SVM trains a binary classifier for each class against the rest of the classes</a:t>
            </a:r>
          </a:p>
        </p:txBody>
      </p:sp>
      <p:sp>
        <p:nvSpPr>
          <p:cNvPr name="Freeform 7" id="7"/>
          <p:cNvSpPr/>
          <p:nvPr/>
        </p:nvSpPr>
        <p:spPr>
          <a:xfrm flipH="false" flipV="false" rot="0">
            <a:off x="5327604" y="7131322"/>
            <a:ext cx="7895768" cy="2305515"/>
          </a:xfrm>
          <a:custGeom>
            <a:avLst/>
            <a:gdLst/>
            <a:ahLst/>
            <a:cxnLst/>
            <a:rect r="r" b="b" t="t" l="l"/>
            <a:pathLst>
              <a:path h="2305515" w="7895768">
                <a:moveTo>
                  <a:pt x="0" y="0"/>
                </a:moveTo>
                <a:lnTo>
                  <a:pt x="7895767" y="0"/>
                </a:lnTo>
                <a:lnTo>
                  <a:pt x="7895767" y="2305514"/>
                </a:lnTo>
                <a:lnTo>
                  <a:pt x="0" y="2305514"/>
                </a:lnTo>
                <a:lnTo>
                  <a:pt x="0" y="0"/>
                </a:lnTo>
                <a:close/>
              </a:path>
            </a:pathLst>
          </a:custGeom>
          <a:blipFill>
            <a:blip r:embed="rId4"/>
            <a:stretch>
              <a:fillRect l="0" t="0" r="0" b="0"/>
            </a:stretch>
          </a:blipFill>
        </p:spPr>
      </p:sp>
      <p:sp>
        <p:nvSpPr>
          <p:cNvPr name="TextBox 8" id="8"/>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Support Vector Machine (SVM)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Freeform 6" id="6"/>
          <p:cNvSpPr/>
          <p:nvPr/>
        </p:nvSpPr>
        <p:spPr>
          <a:xfrm flipH="false" flipV="false" rot="0">
            <a:off x="2062950" y="6433190"/>
            <a:ext cx="14911970" cy="538069"/>
          </a:xfrm>
          <a:custGeom>
            <a:avLst/>
            <a:gdLst/>
            <a:ahLst/>
            <a:cxnLst/>
            <a:rect r="r" b="b" t="t" l="l"/>
            <a:pathLst>
              <a:path h="538069" w="14911970">
                <a:moveTo>
                  <a:pt x="0" y="0"/>
                </a:moveTo>
                <a:lnTo>
                  <a:pt x="14911970" y="0"/>
                </a:lnTo>
                <a:lnTo>
                  <a:pt x="14911970" y="538069"/>
                </a:lnTo>
                <a:lnTo>
                  <a:pt x="0" y="538069"/>
                </a:lnTo>
                <a:lnTo>
                  <a:pt x="0" y="0"/>
                </a:lnTo>
                <a:close/>
              </a:path>
            </a:pathLst>
          </a:custGeom>
          <a:blipFill>
            <a:blip r:embed="rId4"/>
            <a:stretch>
              <a:fillRect l="0" t="-12953" r="0" b="0"/>
            </a:stretch>
          </a:blipFill>
        </p:spPr>
      </p:sp>
      <p:sp>
        <p:nvSpPr>
          <p:cNvPr name="Freeform 7" id="7"/>
          <p:cNvSpPr/>
          <p:nvPr/>
        </p:nvSpPr>
        <p:spPr>
          <a:xfrm flipH="false" flipV="false" rot="0">
            <a:off x="5265736" y="2732225"/>
            <a:ext cx="7800774" cy="3164710"/>
          </a:xfrm>
          <a:custGeom>
            <a:avLst/>
            <a:gdLst/>
            <a:ahLst/>
            <a:cxnLst/>
            <a:rect r="r" b="b" t="t" l="l"/>
            <a:pathLst>
              <a:path h="3164710" w="7800774">
                <a:moveTo>
                  <a:pt x="0" y="0"/>
                </a:moveTo>
                <a:lnTo>
                  <a:pt x="7800774" y="0"/>
                </a:lnTo>
                <a:lnTo>
                  <a:pt x="7800774" y="3164710"/>
                </a:lnTo>
                <a:lnTo>
                  <a:pt x="0" y="3164710"/>
                </a:lnTo>
                <a:lnTo>
                  <a:pt x="0" y="0"/>
                </a:lnTo>
                <a:close/>
              </a:path>
            </a:pathLst>
          </a:custGeom>
          <a:blipFill>
            <a:blip r:embed="rId5"/>
            <a:stretch>
              <a:fillRect l="-356" t="-106" r="0" b="-106"/>
            </a:stretch>
          </a:blipFill>
        </p:spPr>
      </p:sp>
      <p:sp>
        <p:nvSpPr>
          <p:cNvPr name="Freeform 8" id="8"/>
          <p:cNvSpPr/>
          <p:nvPr/>
        </p:nvSpPr>
        <p:spPr>
          <a:xfrm flipH="false" flipV="false" rot="0">
            <a:off x="1560225" y="8009484"/>
            <a:ext cx="15811296" cy="980940"/>
          </a:xfrm>
          <a:custGeom>
            <a:avLst/>
            <a:gdLst/>
            <a:ahLst/>
            <a:cxnLst/>
            <a:rect r="r" b="b" t="t" l="l"/>
            <a:pathLst>
              <a:path h="980940" w="15811296">
                <a:moveTo>
                  <a:pt x="0" y="0"/>
                </a:moveTo>
                <a:lnTo>
                  <a:pt x="15811296" y="0"/>
                </a:lnTo>
                <a:lnTo>
                  <a:pt x="15811296" y="980941"/>
                </a:lnTo>
                <a:lnTo>
                  <a:pt x="0" y="980941"/>
                </a:lnTo>
                <a:lnTo>
                  <a:pt x="0" y="0"/>
                </a:lnTo>
                <a:close/>
              </a:path>
            </a:pathLst>
          </a:custGeom>
          <a:blipFill>
            <a:blip r:embed="rId6"/>
            <a:stretch>
              <a:fillRect l="-333" t="-219" r="0" b="-219"/>
            </a:stretch>
          </a:blipFill>
        </p:spPr>
      </p:sp>
      <p:sp>
        <p:nvSpPr>
          <p:cNvPr name="TextBox 9" id="9"/>
          <p:cNvSpPr txBox="true"/>
          <p:nvPr/>
        </p:nvSpPr>
        <p:spPr>
          <a:xfrm rot="0">
            <a:off x="2062950" y="1960700"/>
            <a:ext cx="15196350" cy="771525"/>
          </a:xfrm>
          <a:prstGeom prst="rect">
            <a:avLst/>
          </a:prstGeom>
        </p:spPr>
        <p:txBody>
          <a:bodyPr anchor="t" rtlCol="false" tIns="0" lIns="0" bIns="0" rIns="0">
            <a:spAutoFit/>
          </a:bodyPr>
          <a:lstStyle/>
          <a:p>
            <a:pPr algn="l">
              <a:lnSpc>
                <a:spcPts val="3000"/>
              </a:lnSpc>
            </a:pPr>
            <a:r>
              <a:rPr lang="en-US" sz="2500">
                <a:solidFill>
                  <a:srgbClr val="1C2226"/>
                </a:solidFill>
                <a:latin typeface="Merriweather"/>
                <a:ea typeface="Merriweather"/>
                <a:cs typeface="Merriweather"/>
                <a:sym typeface="Merriweather"/>
              </a:rPr>
              <a:t>In our SVM model we have assumed few hyperparameters and used grid search. Also the hyperparameters for tf-idf are same as before.</a:t>
            </a:r>
          </a:p>
        </p:txBody>
      </p:sp>
      <p:sp>
        <p:nvSpPr>
          <p:cNvPr name="TextBox 10" id="10"/>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Grid Search for SVM</a:t>
            </a:r>
          </a:p>
        </p:txBody>
      </p:sp>
      <p:sp>
        <p:nvSpPr>
          <p:cNvPr name="TextBox 11" id="11"/>
          <p:cNvSpPr txBox="true"/>
          <p:nvPr/>
        </p:nvSpPr>
        <p:spPr>
          <a:xfrm rot="0">
            <a:off x="2062950" y="5954085"/>
            <a:ext cx="15196350" cy="390525"/>
          </a:xfrm>
          <a:prstGeom prst="rect">
            <a:avLst/>
          </a:prstGeom>
        </p:spPr>
        <p:txBody>
          <a:bodyPr anchor="t" rtlCol="false" tIns="0" lIns="0" bIns="0" rIns="0">
            <a:spAutoFit/>
          </a:bodyPr>
          <a:lstStyle/>
          <a:p>
            <a:pPr algn="l">
              <a:lnSpc>
                <a:spcPts val="3000"/>
              </a:lnSpc>
            </a:pPr>
            <a:r>
              <a:rPr lang="en-US" sz="2500">
                <a:solidFill>
                  <a:srgbClr val="1C2226"/>
                </a:solidFill>
                <a:latin typeface="Merriweather"/>
                <a:ea typeface="Merriweather"/>
                <a:cs typeface="Merriweather"/>
                <a:sym typeface="Merriweather"/>
              </a:rPr>
              <a:t>Here we also used K - Cross Validation of 5.</a:t>
            </a:r>
          </a:p>
        </p:txBody>
      </p:sp>
      <p:sp>
        <p:nvSpPr>
          <p:cNvPr name="TextBox 12" id="12"/>
          <p:cNvSpPr txBox="true"/>
          <p:nvPr/>
        </p:nvSpPr>
        <p:spPr>
          <a:xfrm rot="0">
            <a:off x="2062950" y="7428459"/>
            <a:ext cx="15196350" cy="390525"/>
          </a:xfrm>
          <a:prstGeom prst="rect">
            <a:avLst/>
          </a:prstGeom>
        </p:spPr>
        <p:txBody>
          <a:bodyPr anchor="t" rtlCol="false" tIns="0" lIns="0" bIns="0" rIns="0">
            <a:spAutoFit/>
          </a:bodyPr>
          <a:lstStyle/>
          <a:p>
            <a:pPr algn="l">
              <a:lnSpc>
                <a:spcPts val="3000"/>
              </a:lnSpc>
            </a:pPr>
            <a:r>
              <a:rPr lang="en-US" sz="2500">
                <a:solidFill>
                  <a:srgbClr val="1C2226"/>
                </a:solidFill>
                <a:latin typeface="Merriweather"/>
                <a:ea typeface="Merriweather"/>
                <a:cs typeface="Merriweather"/>
                <a:sym typeface="Merriweather"/>
              </a:rPr>
              <a:t>And the best hyperparameters our grid search extracted for SVM are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Freeform 6" id="6"/>
          <p:cNvSpPr/>
          <p:nvPr/>
        </p:nvSpPr>
        <p:spPr>
          <a:xfrm flipH="false" flipV="false" rot="0">
            <a:off x="3220720" y="5143500"/>
            <a:ext cx="11846559" cy="3597133"/>
          </a:xfrm>
          <a:custGeom>
            <a:avLst/>
            <a:gdLst/>
            <a:ahLst/>
            <a:cxnLst/>
            <a:rect r="r" b="b" t="t" l="l"/>
            <a:pathLst>
              <a:path h="3597133" w="11846559">
                <a:moveTo>
                  <a:pt x="0" y="0"/>
                </a:moveTo>
                <a:lnTo>
                  <a:pt x="11846560" y="0"/>
                </a:lnTo>
                <a:lnTo>
                  <a:pt x="11846560" y="3597133"/>
                </a:lnTo>
                <a:lnTo>
                  <a:pt x="0" y="3597133"/>
                </a:lnTo>
                <a:lnTo>
                  <a:pt x="0" y="0"/>
                </a:lnTo>
                <a:close/>
              </a:path>
            </a:pathLst>
          </a:custGeom>
          <a:blipFill>
            <a:blip r:embed="rId4"/>
            <a:stretch>
              <a:fillRect l="0" t="0" r="0" b="0"/>
            </a:stretch>
          </a:blipFill>
        </p:spPr>
      </p:sp>
      <p:sp>
        <p:nvSpPr>
          <p:cNvPr name="TextBox 7" id="7"/>
          <p:cNvSpPr txBox="true"/>
          <p:nvPr/>
        </p:nvSpPr>
        <p:spPr>
          <a:xfrm rot="0">
            <a:off x="1028700" y="2401546"/>
            <a:ext cx="16230600" cy="2190750"/>
          </a:xfrm>
          <a:prstGeom prst="rect">
            <a:avLst/>
          </a:prstGeom>
        </p:spPr>
        <p:txBody>
          <a:bodyPr anchor="t" rtlCol="false" tIns="0" lIns="0" bIns="0" rIns="0">
            <a:spAutoFit/>
          </a:bodyPr>
          <a:lstStyle/>
          <a:p>
            <a:pPr algn="l">
              <a:lnSpc>
                <a:spcPts val="3479"/>
              </a:lnSpc>
            </a:pPr>
            <a:r>
              <a:rPr lang="en-US" sz="2899">
                <a:solidFill>
                  <a:srgbClr val="1C2226"/>
                </a:solidFill>
                <a:latin typeface="Merriweather"/>
                <a:ea typeface="Merriweather"/>
                <a:cs typeface="Merriweather"/>
                <a:sym typeface="Merriweather"/>
              </a:rPr>
              <a:t>A neural network is a model inspired by the brain's structure. In multiclass classification, it categorizes inputs into multiple classes. It consists of layers: input, hidden, and output. The input layer receives data, hidden layers learn patterns, and the output layer predicts class probabilities. During training, it adjusts its weights to minimize prediction error. After training, it can classify new data into one of the classes it learned.</a:t>
            </a:r>
          </a:p>
        </p:txBody>
      </p:sp>
      <p:sp>
        <p:nvSpPr>
          <p:cNvPr name="TextBox 8" id="8"/>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Neural Network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TextBox 6" id="6"/>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Neural Network Epochs</a:t>
            </a:r>
          </a:p>
        </p:txBody>
      </p:sp>
      <p:sp>
        <p:nvSpPr>
          <p:cNvPr name="Freeform 7" id="7"/>
          <p:cNvSpPr/>
          <p:nvPr/>
        </p:nvSpPr>
        <p:spPr>
          <a:xfrm flipH="false" flipV="false" rot="0">
            <a:off x="4739746" y="2570527"/>
            <a:ext cx="8808508" cy="6687773"/>
          </a:xfrm>
          <a:custGeom>
            <a:avLst/>
            <a:gdLst/>
            <a:ahLst/>
            <a:cxnLst/>
            <a:rect r="r" b="b" t="t" l="l"/>
            <a:pathLst>
              <a:path h="6687773" w="8808508">
                <a:moveTo>
                  <a:pt x="0" y="0"/>
                </a:moveTo>
                <a:lnTo>
                  <a:pt x="8808508" y="0"/>
                </a:lnTo>
                <a:lnTo>
                  <a:pt x="8808508" y="6687773"/>
                </a:lnTo>
                <a:lnTo>
                  <a:pt x="0" y="6687773"/>
                </a:lnTo>
                <a:lnTo>
                  <a:pt x="0" y="0"/>
                </a:lnTo>
                <a:close/>
              </a:path>
            </a:pathLst>
          </a:custGeom>
          <a:blipFill>
            <a:blip r:embed="rId4"/>
            <a:stretch>
              <a:fillRect l="-1194" t="-1888" r="-3584"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Freeform 6" id="6"/>
          <p:cNvSpPr/>
          <p:nvPr/>
        </p:nvSpPr>
        <p:spPr>
          <a:xfrm flipH="false" flipV="false" rot="0">
            <a:off x="1028700" y="2240790"/>
            <a:ext cx="10733724" cy="7017510"/>
          </a:xfrm>
          <a:custGeom>
            <a:avLst/>
            <a:gdLst/>
            <a:ahLst/>
            <a:cxnLst/>
            <a:rect r="r" b="b" t="t" l="l"/>
            <a:pathLst>
              <a:path h="7017510" w="10733724">
                <a:moveTo>
                  <a:pt x="0" y="0"/>
                </a:moveTo>
                <a:lnTo>
                  <a:pt x="10733724" y="0"/>
                </a:lnTo>
                <a:lnTo>
                  <a:pt x="10733724" y="7017510"/>
                </a:lnTo>
                <a:lnTo>
                  <a:pt x="0" y="7017510"/>
                </a:lnTo>
                <a:lnTo>
                  <a:pt x="0" y="0"/>
                </a:lnTo>
                <a:close/>
              </a:path>
            </a:pathLst>
          </a:custGeom>
          <a:blipFill>
            <a:blip r:embed="rId4"/>
            <a:stretch>
              <a:fillRect l="0" t="0" r="0" b="0"/>
            </a:stretch>
          </a:blipFill>
        </p:spPr>
      </p:sp>
      <p:sp>
        <p:nvSpPr>
          <p:cNvPr name="Freeform 7" id="7"/>
          <p:cNvSpPr/>
          <p:nvPr/>
        </p:nvSpPr>
        <p:spPr>
          <a:xfrm flipH="false" flipV="false" rot="0">
            <a:off x="12155720" y="5059210"/>
            <a:ext cx="4572055" cy="1380670"/>
          </a:xfrm>
          <a:custGeom>
            <a:avLst/>
            <a:gdLst/>
            <a:ahLst/>
            <a:cxnLst/>
            <a:rect r="r" b="b" t="t" l="l"/>
            <a:pathLst>
              <a:path h="1380670" w="4572055">
                <a:moveTo>
                  <a:pt x="0" y="0"/>
                </a:moveTo>
                <a:lnTo>
                  <a:pt x="4572055" y="0"/>
                </a:lnTo>
                <a:lnTo>
                  <a:pt x="4572055" y="1380670"/>
                </a:lnTo>
                <a:lnTo>
                  <a:pt x="0" y="1380670"/>
                </a:lnTo>
                <a:lnTo>
                  <a:pt x="0" y="0"/>
                </a:lnTo>
                <a:close/>
              </a:path>
            </a:pathLst>
          </a:custGeom>
          <a:blipFill>
            <a:blip r:embed="rId5"/>
            <a:stretch>
              <a:fillRect l="0" t="0" r="0" b="0"/>
            </a:stretch>
          </a:blipFill>
        </p:spPr>
      </p:sp>
      <p:sp>
        <p:nvSpPr>
          <p:cNvPr name="TextBox 8" id="8"/>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Grid Search (Neural Network)</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sp>
        <p:nvSpPr>
          <p:cNvPr name="TextBox 4" id="4"/>
          <p:cNvSpPr txBox="true"/>
          <p:nvPr/>
        </p:nvSpPr>
        <p:spPr>
          <a:xfrm rot="0">
            <a:off x="1846936" y="3810000"/>
            <a:ext cx="15196350" cy="2676525"/>
          </a:xfrm>
          <a:prstGeom prst="rect">
            <a:avLst/>
          </a:prstGeom>
        </p:spPr>
        <p:txBody>
          <a:bodyPr anchor="t" rtlCol="false" tIns="0" lIns="0" bIns="0" rIns="0">
            <a:spAutoFit/>
          </a:bodyPr>
          <a:lstStyle/>
          <a:p>
            <a:pPr algn="l">
              <a:lnSpc>
                <a:spcPts val="3599"/>
              </a:lnSpc>
            </a:pPr>
            <a:r>
              <a:rPr lang="en-US" sz="2999">
                <a:solidFill>
                  <a:srgbClr val="1C2226"/>
                </a:solidFill>
                <a:latin typeface="Merriweather"/>
                <a:ea typeface="Merriweather"/>
                <a:cs typeface="Merriweather"/>
                <a:sym typeface="Merriweather"/>
              </a:rPr>
              <a:t>We conduct a comparative study between models trained with default hyperparameters and those fine-tuned using grid search. The study aims to determine whether hyperparameter tuning significantly improves model performance across different algorithms. We systematically explore a range of hyperparameter combinations using grid search and evaluate the models using appropriate performance metric.</a:t>
            </a:r>
          </a:p>
        </p:txBody>
      </p:sp>
      <p:sp>
        <p:nvSpPr>
          <p:cNvPr name="TextBox 5" id="5"/>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Evaluation</a:t>
            </a:r>
          </a:p>
        </p:txBody>
      </p:sp>
      <p:grpSp>
        <p:nvGrpSpPr>
          <p:cNvPr name="Group 6" id="6"/>
          <p:cNvGrpSpPr/>
          <p:nvPr/>
        </p:nvGrpSpPr>
        <p:grpSpPr>
          <a:xfrm rot="0">
            <a:off x="-9525" y="0"/>
            <a:ext cx="18288000" cy="450526"/>
            <a:chOff x="0" y="0"/>
            <a:chExt cx="6186311" cy="152400"/>
          </a:xfrm>
        </p:grpSpPr>
        <p:sp>
          <p:nvSpPr>
            <p:cNvPr name="Freeform 7" id="7"/>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AutoShape 6" id="6"/>
          <p:cNvSpPr/>
          <p:nvPr/>
        </p:nvSpPr>
        <p:spPr>
          <a:xfrm flipH="true">
            <a:off x="9296400" y="2468502"/>
            <a:ext cx="0" cy="6233388"/>
          </a:xfrm>
          <a:prstGeom prst="line">
            <a:avLst/>
          </a:prstGeom>
          <a:ln cap="rnd" w="19050">
            <a:solidFill>
              <a:srgbClr val="607A53"/>
            </a:solidFill>
            <a:prstDash val="solid"/>
            <a:headEnd type="none" len="sm" w="sm"/>
            <a:tailEnd type="none" len="sm" w="sm"/>
          </a:ln>
        </p:spPr>
      </p:sp>
      <p:sp>
        <p:nvSpPr>
          <p:cNvPr name="Freeform 7" id="7"/>
          <p:cNvSpPr/>
          <p:nvPr/>
        </p:nvSpPr>
        <p:spPr>
          <a:xfrm flipH="false" flipV="false" rot="0">
            <a:off x="937085" y="2711217"/>
            <a:ext cx="7853706" cy="5729821"/>
          </a:xfrm>
          <a:custGeom>
            <a:avLst/>
            <a:gdLst/>
            <a:ahLst/>
            <a:cxnLst/>
            <a:rect r="r" b="b" t="t" l="l"/>
            <a:pathLst>
              <a:path h="5729821" w="7853706">
                <a:moveTo>
                  <a:pt x="0" y="0"/>
                </a:moveTo>
                <a:lnTo>
                  <a:pt x="7853706" y="0"/>
                </a:lnTo>
                <a:lnTo>
                  <a:pt x="7853706" y="5729822"/>
                </a:lnTo>
                <a:lnTo>
                  <a:pt x="0" y="5729822"/>
                </a:lnTo>
                <a:lnTo>
                  <a:pt x="0" y="0"/>
                </a:lnTo>
                <a:close/>
              </a:path>
            </a:pathLst>
          </a:custGeom>
          <a:blipFill>
            <a:blip r:embed="rId4"/>
            <a:stretch>
              <a:fillRect l="0" t="0" r="0" b="0"/>
            </a:stretch>
          </a:blipFill>
          <a:ln w="38100" cap="sq">
            <a:solidFill>
              <a:srgbClr val="607A53"/>
            </a:solidFill>
            <a:prstDash val="solid"/>
            <a:miter/>
          </a:ln>
        </p:spPr>
      </p:sp>
      <p:sp>
        <p:nvSpPr>
          <p:cNvPr name="Freeform 8" id="8"/>
          <p:cNvSpPr/>
          <p:nvPr/>
        </p:nvSpPr>
        <p:spPr>
          <a:xfrm flipH="false" flipV="false" rot="0">
            <a:off x="9883979" y="2711217"/>
            <a:ext cx="7435564" cy="5667428"/>
          </a:xfrm>
          <a:custGeom>
            <a:avLst/>
            <a:gdLst/>
            <a:ahLst/>
            <a:cxnLst/>
            <a:rect r="r" b="b" t="t" l="l"/>
            <a:pathLst>
              <a:path h="5667428" w="7435564">
                <a:moveTo>
                  <a:pt x="0" y="0"/>
                </a:moveTo>
                <a:lnTo>
                  <a:pt x="7435565" y="0"/>
                </a:lnTo>
                <a:lnTo>
                  <a:pt x="7435565" y="5667428"/>
                </a:lnTo>
                <a:lnTo>
                  <a:pt x="0" y="5667428"/>
                </a:lnTo>
                <a:lnTo>
                  <a:pt x="0" y="0"/>
                </a:lnTo>
                <a:close/>
              </a:path>
            </a:pathLst>
          </a:custGeom>
          <a:blipFill>
            <a:blip r:embed="rId5"/>
            <a:stretch>
              <a:fillRect l="0" t="-1652" r="-1307" b="-3137"/>
            </a:stretch>
          </a:blipFill>
          <a:ln w="38100" cap="sq">
            <a:solidFill>
              <a:srgbClr val="607A53"/>
            </a:solidFill>
            <a:prstDash val="solid"/>
            <a:miter/>
          </a:ln>
        </p:spPr>
      </p:sp>
      <p:sp>
        <p:nvSpPr>
          <p:cNvPr name="TextBox 9" id="9"/>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Random Forest</a:t>
            </a:r>
          </a:p>
        </p:txBody>
      </p:sp>
      <p:sp>
        <p:nvSpPr>
          <p:cNvPr name="TextBox 10" id="10"/>
          <p:cNvSpPr txBox="true"/>
          <p:nvPr/>
        </p:nvSpPr>
        <p:spPr>
          <a:xfrm rot="0">
            <a:off x="3296633" y="8692365"/>
            <a:ext cx="4081950"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without tuning</a:t>
            </a:r>
          </a:p>
        </p:txBody>
      </p:sp>
      <p:sp>
        <p:nvSpPr>
          <p:cNvPr name="TextBox 11" id="11"/>
          <p:cNvSpPr txBox="true"/>
          <p:nvPr/>
        </p:nvSpPr>
        <p:spPr>
          <a:xfrm rot="0">
            <a:off x="11609378" y="8665762"/>
            <a:ext cx="4081950" cy="609600"/>
          </a:xfrm>
          <a:prstGeom prst="rect">
            <a:avLst/>
          </a:prstGeom>
        </p:spPr>
        <p:txBody>
          <a:bodyPr anchor="t" rtlCol="false" tIns="0" lIns="0" bIns="0" rIns="0">
            <a:spAutoFit/>
          </a:bodyPr>
          <a:lstStyle/>
          <a:p>
            <a:pPr algn="ctr">
              <a:lnSpc>
                <a:spcPts val="4800"/>
              </a:lnSpc>
            </a:pPr>
            <a:r>
              <a:rPr lang="en-US" sz="4000">
                <a:solidFill>
                  <a:srgbClr val="1C2226"/>
                </a:solidFill>
                <a:latin typeface="Merriweather Bold"/>
                <a:ea typeface="Merriweather Bold"/>
                <a:cs typeface="Merriweather Bold"/>
                <a:sym typeface="Merriweather Bold"/>
              </a:rPr>
              <a:t>with tuning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AutoShape 6" id="6"/>
          <p:cNvSpPr/>
          <p:nvPr/>
        </p:nvSpPr>
        <p:spPr>
          <a:xfrm flipH="true">
            <a:off x="9153525" y="2468502"/>
            <a:ext cx="0" cy="6233388"/>
          </a:xfrm>
          <a:prstGeom prst="line">
            <a:avLst/>
          </a:prstGeom>
          <a:ln cap="rnd" w="19050">
            <a:solidFill>
              <a:srgbClr val="607A53"/>
            </a:solidFill>
            <a:prstDash val="solid"/>
            <a:headEnd type="none" len="sm" w="sm"/>
            <a:tailEnd type="none" len="sm" w="sm"/>
          </a:ln>
        </p:spPr>
      </p:sp>
      <p:sp>
        <p:nvSpPr>
          <p:cNvPr name="Freeform 7" id="7"/>
          <p:cNvSpPr/>
          <p:nvPr/>
        </p:nvSpPr>
        <p:spPr>
          <a:xfrm flipH="false" flipV="false" rot="0">
            <a:off x="9720447" y="2559382"/>
            <a:ext cx="7574061" cy="6020655"/>
          </a:xfrm>
          <a:custGeom>
            <a:avLst/>
            <a:gdLst/>
            <a:ahLst/>
            <a:cxnLst/>
            <a:rect r="r" b="b" t="t" l="l"/>
            <a:pathLst>
              <a:path h="6020655" w="7574061">
                <a:moveTo>
                  <a:pt x="0" y="0"/>
                </a:moveTo>
                <a:lnTo>
                  <a:pt x="7574062" y="0"/>
                </a:lnTo>
                <a:lnTo>
                  <a:pt x="7574062" y="6020655"/>
                </a:lnTo>
                <a:lnTo>
                  <a:pt x="0" y="6020655"/>
                </a:lnTo>
                <a:lnTo>
                  <a:pt x="0" y="0"/>
                </a:lnTo>
                <a:close/>
              </a:path>
            </a:pathLst>
          </a:custGeom>
          <a:blipFill>
            <a:blip r:embed="rId4"/>
            <a:stretch>
              <a:fillRect l="0" t="0" r="0" b="0"/>
            </a:stretch>
          </a:blipFill>
        </p:spPr>
      </p:sp>
      <p:sp>
        <p:nvSpPr>
          <p:cNvPr name="Freeform 8" id="8"/>
          <p:cNvSpPr/>
          <p:nvPr/>
        </p:nvSpPr>
        <p:spPr>
          <a:xfrm flipH="false" flipV="false" rot="0">
            <a:off x="1028700" y="2559382"/>
            <a:ext cx="7574061" cy="6020655"/>
          </a:xfrm>
          <a:custGeom>
            <a:avLst/>
            <a:gdLst/>
            <a:ahLst/>
            <a:cxnLst/>
            <a:rect r="r" b="b" t="t" l="l"/>
            <a:pathLst>
              <a:path h="6020655" w="7574061">
                <a:moveTo>
                  <a:pt x="0" y="0"/>
                </a:moveTo>
                <a:lnTo>
                  <a:pt x="7574061" y="0"/>
                </a:lnTo>
                <a:lnTo>
                  <a:pt x="7574061" y="6020655"/>
                </a:lnTo>
                <a:lnTo>
                  <a:pt x="0" y="6020655"/>
                </a:lnTo>
                <a:lnTo>
                  <a:pt x="0" y="0"/>
                </a:lnTo>
                <a:close/>
              </a:path>
            </a:pathLst>
          </a:custGeom>
          <a:blipFill>
            <a:blip r:embed="rId5"/>
            <a:stretch>
              <a:fillRect l="0" t="0" r="0" b="0"/>
            </a:stretch>
          </a:blipFill>
        </p:spPr>
      </p:sp>
      <p:sp>
        <p:nvSpPr>
          <p:cNvPr name="TextBox 9" id="9"/>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Random Forest</a:t>
            </a:r>
          </a:p>
        </p:txBody>
      </p:sp>
      <p:sp>
        <p:nvSpPr>
          <p:cNvPr name="TextBox 10" id="10"/>
          <p:cNvSpPr txBox="true"/>
          <p:nvPr/>
        </p:nvSpPr>
        <p:spPr>
          <a:xfrm rot="0">
            <a:off x="3179263" y="8665762"/>
            <a:ext cx="4081950"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without tuning</a:t>
            </a:r>
          </a:p>
        </p:txBody>
      </p:sp>
      <p:sp>
        <p:nvSpPr>
          <p:cNvPr name="TextBox 11" id="11"/>
          <p:cNvSpPr txBox="true"/>
          <p:nvPr/>
        </p:nvSpPr>
        <p:spPr>
          <a:xfrm rot="0">
            <a:off x="11466503" y="8665762"/>
            <a:ext cx="4081950" cy="609600"/>
          </a:xfrm>
          <a:prstGeom prst="rect">
            <a:avLst/>
          </a:prstGeom>
        </p:spPr>
        <p:txBody>
          <a:bodyPr anchor="t" rtlCol="false" tIns="0" lIns="0" bIns="0" rIns="0">
            <a:spAutoFit/>
          </a:bodyPr>
          <a:lstStyle/>
          <a:p>
            <a:pPr algn="ctr">
              <a:lnSpc>
                <a:spcPts val="4800"/>
              </a:lnSpc>
            </a:pPr>
            <a:r>
              <a:rPr lang="en-US" sz="4000">
                <a:solidFill>
                  <a:srgbClr val="1C2226"/>
                </a:solidFill>
                <a:latin typeface="Merriweather Bold"/>
                <a:ea typeface="Merriweather Bold"/>
                <a:cs typeface="Merriweather Bold"/>
                <a:sym typeface="Merriweather Bold"/>
              </a:rPr>
              <a:t>with tuning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AutoShape 6" id="6"/>
          <p:cNvSpPr/>
          <p:nvPr/>
        </p:nvSpPr>
        <p:spPr>
          <a:xfrm flipH="true">
            <a:off x="9296400" y="2468502"/>
            <a:ext cx="0" cy="6233388"/>
          </a:xfrm>
          <a:prstGeom prst="line">
            <a:avLst/>
          </a:prstGeom>
          <a:ln cap="rnd" w="19050">
            <a:solidFill>
              <a:srgbClr val="607A53"/>
            </a:solidFill>
            <a:prstDash val="solid"/>
            <a:headEnd type="none" len="sm" w="sm"/>
            <a:tailEnd type="none" len="sm" w="sm"/>
          </a:ln>
        </p:spPr>
      </p:sp>
      <p:sp>
        <p:nvSpPr>
          <p:cNvPr name="Freeform 7" id="7"/>
          <p:cNvSpPr/>
          <p:nvPr/>
        </p:nvSpPr>
        <p:spPr>
          <a:xfrm flipH="false" flipV="false" rot="0">
            <a:off x="1028700" y="2626380"/>
            <a:ext cx="7921925" cy="5524766"/>
          </a:xfrm>
          <a:custGeom>
            <a:avLst/>
            <a:gdLst/>
            <a:ahLst/>
            <a:cxnLst/>
            <a:rect r="r" b="b" t="t" l="l"/>
            <a:pathLst>
              <a:path h="5524766" w="7921925">
                <a:moveTo>
                  <a:pt x="0" y="0"/>
                </a:moveTo>
                <a:lnTo>
                  <a:pt x="7921925" y="0"/>
                </a:lnTo>
                <a:lnTo>
                  <a:pt x="7921925" y="5524766"/>
                </a:lnTo>
                <a:lnTo>
                  <a:pt x="0" y="5524766"/>
                </a:lnTo>
                <a:lnTo>
                  <a:pt x="0" y="0"/>
                </a:lnTo>
                <a:close/>
              </a:path>
            </a:pathLst>
          </a:custGeom>
          <a:blipFill>
            <a:blip r:embed="rId4"/>
            <a:stretch>
              <a:fillRect l="-1856" t="0" r="0" b="-4584"/>
            </a:stretch>
          </a:blipFill>
          <a:ln w="38100" cap="sq">
            <a:solidFill>
              <a:srgbClr val="607A53"/>
            </a:solidFill>
            <a:prstDash val="solid"/>
            <a:miter/>
          </a:ln>
        </p:spPr>
      </p:sp>
      <p:sp>
        <p:nvSpPr>
          <p:cNvPr name="Freeform 8" id="8"/>
          <p:cNvSpPr/>
          <p:nvPr/>
        </p:nvSpPr>
        <p:spPr>
          <a:xfrm flipH="false" flipV="false" rot="0">
            <a:off x="9826036" y="2626380"/>
            <a:ext cx="7648635" cy="5524766"/>
          </a:xfrm>
          <a:custGeom>
            <a:avLst/>
            <a:gdLst/>
            <a:ahLst/>
            <a:cxnLst/>
            <a:rect r="r" b="b" t="t" l="l"/>
            <a:pathLst>
              <a:path h="5524766" w="7648635">
                <a:moveTo>
                  <a:pt x="0" y="0"/>
                </a:moveTo>
                <a:lnTo>
                  <a:pt x="7648634" y="0"/>
                </a:lnTo>
                <a:lnTo>
                  <a:pt x="7648634" y="5524766"/>
                </a:lnTo>
                <a:lnTo>
                  <a:pt x="0" y="5524766"/>
                </a:lnTo>
                <a:lnTo>
                  <a:pt x="0" y="0"/>
                </a:lnTo>
                <a:close/>
              </a:path>
            </a:pathLst>
          </a:custGeom>
          <a:blipFill>
            <a:blip r:embed="rId5"/>
            <a:stretch>
              <a:fillRect l="-2580" t="0" r="-5828" b="-5727"/>
            </a:stretch>
          </a:blipFill>
          <a:ln w="38100" cap="sq">
            <a:solidFill>
              <a:srgbClr val="607A53"/>
            </a:solidFill>
            <a:prstDash val="solid"/>
            <a:miter/>
          </a:ln>
        </p:spPr>
      </p:sp>
      <p:sp>
        <p:nvSpPr>
          <p:cNvPr name="TextBox 9" id="9"/>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Logistic Regression</a:t>
            </a:r>
          </a:p>
        </p:txBody>
      </p:sp>
      <p:sp>
        <p:nvSpPr>
          <p:cNvPr name="TextBox 10" id="10"/>
          <p:cNvSpPr txBox="true"/>
          <p:nvPr/>
        </p:nvSpPr>
        <p:spPr>
          <a:xfrm rot="0">
            <a:off x="3296633" y="8692365"/>
            <a:ext cx="4081950"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without tuning</a:t>
            </a:r>
          </a:p>
        </p:txBody>
      </p:sp>
      <p:sp>
        <p:nvSpPr>
          <p:cNvPr name="TextBox 11" id="11"/>
          <p:cNvSpPr txBox="true"/>
          <p:nvPr/>
        </p:nvSpPr>
        <p:spPr>
          <a:xfrm rot="0">
            <a:off x="11609378" y="8648700"/>
            <a:ext cx="4081950" cy="609600"/>
          </a:xfrm>
          <a:prstGeom prst="rect">
            <a:avLst/>
          </a:prstGeom>
        </p:spPr>
        <p:txBody>
          <a:bodyPr anchor="t" rtlCol="false" tIns="0" lIns="0" bIns="0" rIns="0">
            <a:spAutoFit/>
          </a:bodyPr>
          <a:lstStyle/>
          <a:p>
            <a:pPr algn="ctr">
              <a:lnSpc>
                <a:spcPts val="4800"/>
              </a:lnSpc>
            </a:pPr>
            <a:r>
              <a:rPr lang="en-US" sz="4000">
                <a:solidFill>
                  <a:srgbClr val="1C2226"/>
                </a:solidFill>
                <a:latin typeface="Merriweather Bold"/>
                <a:ea typeface="Merriweather Bold"/>
                <a:cs typeface="Merriweather Bold"/>
                <a:sym typeface="Merriweather Bold"/>
              </a:rPr>
              <a:t>with tuning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AutoShape 6" id="6"/>
          <p:cNvSpPr/>
          <p:nvPr/>
        </p:nvSpPr>
        <p:spPr>
          <a:xfrm>
            <a:off x="9153525" y="2111430"/>
            <a:ext cx="0" cy="6590460"/>
          </a:xfrm>
          <a:prstGeom prst="line">
            <a:avLst/>
          </a:prstGeom>
          <a:ln cap="rnd" w="19050">
            <a:solidFill>
              <a:srgbClr val="607A53"/>
            </a:solidFill>
            <a:prstDash val="solid"/>
            <a:headEnd type="none" len="sm" w="sm"/>
            <a:tailEnd type="none" len="sm" w="sm"/>
          </a:ln>
        </p:spPr>
      </p:sp>
      <p:sp>
        <p:nvSpPr>
          <p:cNvPr name="Freeform 7" id="7"/>
          <p:cNvSpPr/>
          <p:nvPr/>
        </p:nvSpPr>
        <p:spPr>
          <a:xfrm flipH="false" flipV="false" rot="0">
            <a:off x="9763866" y="2315471"/>
            <a:ext cx="7487225" cy="6020655"/>
          </a:xfrm>
          <a:custGeom>
            <a:avLst/>
            <a:gdLst/>
            <a:ahLst/>
            <a:cxnLst/>
            <a:rect r="r" b="b" t="t" l="l"/>
            <a:pathLst>
              <a:path h="6020655" w="7487225">
                <a:moveTo>
                  <a:pt x="0" y="0"/>
                </a:moveTo>
                <a:lnTo>
                  <a:pt x="7487225" y="0"/>
                </a:lnTo>
                <a:lnTo>
                  <a:pt x="7487225" y="6020655"/>
                </a:lnTo>
                <a:lnTo>
                  <a:pt x="0" y="6020655"/>
                </a:lnTo>
                <a:lnTo>
                  <a:pt x="0" y="0"/>
                </a:lnTo>
                <a:close/>
              </a:path>
            </a:pathLst>
          </a:custGeom>
          <a:blipFill>
            <a:blip r:embed="rId4"/>
            <a:stretch>
              <a:fillRect l="0" t="0" r="0" b="0"/>
            </a:stretch>
          </a:blipFill>
        </p:spPr>
      </p:sp>
      <p:sp>
        <p:nvSpPr>
          <p:cNvPr name="Freeform 8" id="8"/>
          <p:cNvSpPr/>
          <p:nvPr/>
        </p:nvSpPr>
        <p:spPr>
          <a:xfrm flipH="false" flipV="false" rot="0">
            <a:off x="969864" y="2315471"/>
            <a:ext cx="7574061" cy="6020655"/>
          </a:xfrm>
          <a:custGeom>
            <a:avLst/>
            <a:gdLst/>
            <a:ahLst/>
            <a:cxnLst/>
            <a:rect r="r" b="b" t="t" l="l"/>
            <a:pathLst>
              <a:path h="6020655" w="7574061">
                <a:moveTo>
                  <a:pt x="0" y="0"/>
                </a:moveTo>
                <a:lnTo>
                  <a:pt x="7574061" y="0"/>
                </a:lnTo>
                <a:lnTo>
                  <a:pt x="7574061" y="6020655"/>
                </a:lnTo>
                <a:lnTo>
                  <a:pt x="0" y="6020655"/>
                </a:lnTo>
                <a:lnTo>
                  <a:pt x="0" y="0"/>
                </a:lnTo>
                <a:close/>
              </a:path>
            </a:pathLst>
          </a:custGeom>
          <a:blipFill>
            <a:blip r:embed="rId5"/>
            <a:stretch>
              <a:fillRect l="0" t="0" r="0" b="0"/>
            </a:stretch>
          </a:blipFill>
        </p:spPr>
      </p:sp>
      <p:sp>
        <p:nvSpPr>
          <p:cNvPr name="TextBox 9" id="9"/>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Logistic Regression</a:t>
            </a:r>
          </a:p>
        </p:txBody>
      </p:sp>
      <p:sp>
        <p:nvSpPr>
          <p:cNvPr name="TextBox 10" id="10"/>
          <p:cNvSpPr txBox="true"/>
          <p:nvPr/>
        </p:nvSpPr>
        <p:spPr>
          <a:xfrm rot="0">
            <a:off x="3179263" y="8665762"/>
            <a:ext cx="4081950"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without tuning</a:t>
            </a:r>
          </a:p>
        </p:txBody>
      </p:sp>
      <p:sp>
        <p:nvSpPr>
          <p:cNvPr name="TextBox 11" id="11"/>
          <p:cNvSpPr txBox="true"/>
          <p:nvPr/>
        </p:nvSpPr>
        <p:spPr>
          <a:xfrm rot="0">
            <a:off x="11466503" y="8665762"/>
            <a:ext cx="4081950" cy="609600"/>
          </a:xfrm>
          <a:prstGeom prst="rect">
            <a:avLst/>
          </a:prstGeom>
        </p:spPr>
        <p:txBody>
          <a:bodyPr anchor="t" rtlCol="false" tIns="0" lIns="0" bIns="0" rIns="0">
            <a:spAutoFit/>
          </a:bodyPr>
          <a:lstStyle/>
          <a:p>
            <a:pPr algn="ctr">
              <a:lnSpc>
                <a:spcPts val="4800"/>
              </a:lnSpc>
            </a:pPr>
            <a:r>
              <a:rPr lang="en-US" sz="4000">
                <a:solidFill>
                  <a:srgbClr val="1C2226"/>
                </a:solidFill>
                <a:latin typeface="Merriweather Bold"/>
                <a:ea typeface="Merriweather Bold"/>
                <a:cs typeface="Merriweather Bold"/>
                <a:sym typeface="Merriweather Bold"/>
              </a:rPr>
              <a:t>with tuning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0">
            <a:off x="-9525"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
        <p:nvSpPr>
          <p:cNvPr name="Freeform 6" id="6"/>
          <p:cNvSpPr/>
          <p:nvPr/>
        </p:nvSpPr>
        <p:spPr>
          <a:xfrm flipH="false" flipV="false" rot="0">
            <a:off x="1426850" y="3179702"/>
            <a:ext cx="7332849" cy="5642565"/>
          </a:xfrm>
          <a:custGeom>
            <a:avLst/>
            <a:gdLst/>
            <a:ahLst/>
            <a:cxnLst/>
            <a:rect r="r" b="b" t="t" l="l"/>
            <a:pathLst>
              <a:path h="5642565" w="7332849">
                <a:moveTo>
                  <a:pt x="0" y="0"/>
                </a:moveTo>
                <a:lnTo>
                  <a:pt x="7332849" y="0"/>
                </a:lnTo>
                <a:lnTo>
                  <a:pt x="7332849" y="5642564"/>
                </a:lnTo>
                <a:lnTo>
                  <a:pt x="0" y="5642564"/>
                </a:lnTo>
                <a:lnTo>
                  <a:pt x="0" y="0"/>
                </a:lnTo>
                <a:close/>
              </a:path>
            </a:pathLst>
          </a:custGeom>
          <a:blipFill>
            <a:blip r:embed="rId4"/>
            <a:stretch>
              <a:fillRect l="0" t="0" r="0" b="0"/>
            </a:stretch>
          </a:blipFill>
        </p:spPr>
      </p:sp>
      <p:sp>
        <p:nvSpPr>
          <p:cNvPr name="TextBox 7" id="7"/>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Visualization (contd.)</a:t>
            </a:r>
          </a:p>
        </p:txBody>
      </p:sp>
      <p:sp>
        <p:nvSpPr>
          <p:cNvPr name="TextBox 8" id="8"/>
          <p:cNvSpPr txBox="true"/>
          <p:nvPr/>
        </p:nvSpPr>
        <p:spPr>
          <a:xfrm rot="0">
            <a:off x="9134475" y="3179702"/>
            <a:ext cx="8124825" cy="3771900"/>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1C2226"/>
                </a:solidFill>
                <a:latin typeface="Merriweather"/>
                <a:ea typeface="Merriweather"/>
                <a:cs typeface="Merriweather"/>
                <a:sym typeface="Merriweather"/>
              </a:rPr>
              <a:t>Class labels are Business, Sport, Tech, Entertainment, and Politics.</a:t>
            </a:r>
          </a:p>
          <a:p>
            <a:pPr algn="l" marL="604519" indent="-302260" lvl="1">
              <a:lnSpc>
                <a:spcPts val="3359"/>
              </a:lnSpc>
              <a:buFont typeface="Arial"/>
              <a:buChar char="•"/>
            </a:pPr>
            <a:r>
              <a:rPr lang="en-US" sz="2799">
                <a:solidFill>
                  <a:srgbClr val="1C2226"/>
                </a:solidFill>
                <a:latin typeface="Merriweather"/>
                <a:ea typeface="Merriweather"/>
                <a:cs typeface="Merriweather"/>
                <a:sym typeface="Merriweather"/>
              </a:rPr>
              <a:t>It contains 503 text documents from the business category, 504 text documents from the sports category, 347 text documents from the tech category, 369 text documents from the entertainment category, and 403 articles from the politics category.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AutoShape 6" id="6"/>
          <p:cNvSpPr/>
          <p:nvPr/>
        </p:nvSpPr>
        <p:spPr>
          <a:xfrm flipH="true">
            <a:off x="9296400" y="2468502"/>
            <a:ext cx="0" cy="6233388"/>
          </a:xfrm>
          <a:prstGeom prst="line">
            <a:avLst/>
          </a:prstGeom>
          <a:ln cap="rnd" w="19050">
            <a:solidFill>
              <a:srgbClr val="607A53"/>
            </a:solidFill>
            <a:prstDash val="solid"/>
            <a:headEnd type="none" len="sm" w="sm"/>
            <a:tailEnd type="none" len="sm" w="sm"/>
          </a:ln>
        </p:spPr>
      </p:sp>
      <p:sp>
        <p:nvSpPr>
          <p:cNvPr name="Freeform 7" id="7"/>
          <p:cNvSpPr/>
          <p:nvPr/>
        </p:nvSpPr>
        <p:spPr>
          <a:xfrm flipH="false" flipV="false" rot="0">
            <a:off x="1004108" y="2514676"/>
            <a:ext cx="7719660" cy="5757499"/>
          </a:xfrm>
          <a:custGeom>
            <a:avLst/>
            <a:gdLst/>
            <a:ahLst/>
            <a:cxnLst/>
            <a:rect r="r" b="b" t="t" l="l"/>
            <a:pathLst>
              <a:path h="5757499" w="7719660">
                <a:moveTo>
                  <a:pt x="0" y="0"/>
                </a:moveTo>
                <a:lnTo>
                  <a:pt x="7719660" y="0"/>
                </a:lnTo>
                <a:lnTo>
                  <a:pt x="7719660" y="5757499"/>
                </a:lnTo>
                <a:lnTo>
                  <a:pt x="0" y="5757499"/>
                </a:lnTo>
                <a:lnTo>
                  <a:pt x="0" y="0"/>
                </a:lnTo>
                <a:close/>
              </a:path>
            </a:pathLst>
          </a:custGeom>
          <a:blipFill>
            <a:blip r:embed="rId4"/>
            <a:stretch>
              <a:fillRect l="0" t="0" r="-14616" b="0"/>
            </a:stretch>
          </a:blipFill>
          <a:ln w="38100" cap="sq">
            <a:solidFill>
              <a:srgbClr val="607A53"/>
            </a:solidFill>
            <a:prstDash val="solid"/>
            <a:miter/>
          </a:ln>
        </p:spPr>
      </p:sp>
      <p:sp>
        <p:nvSpPr>
          <p:cNvPr name="Freeform 8" id="8"/>
          <p:cNvSpPr/>
          <p:nvPr/>
        </p:nvSpPr>
        <p:spPr>
          <a:xfrm flipH="false" flipV="false" rot="0">
            <a:off x="10109667" y="2514676"/>
            <a:ext cx="7531367" cy="5818694"/>
          </a:xfrm>
          <a:custGeom>
            <a:avLst/>
            <a:gdLst/>
            <a:ahLst/>
            <a:cxnLst/>
            <a:rect r="r" b="b" t="t" l="l"/>
            <a:pathLst>
              <a:path h="5818694" w="7531367">
                <a:moveTo>
                  <a:pt x="0" y="0"/>
                </a:moveTo>
                <a:lnTo>
                  <a:pt x="7531366" y="0"/>
                </a:lnTo>
                <a:lnTo>
                  <a:pt x="7531366" y="5818694"/>
                </a:lnTo>
                <a:lnTo>
                  <a:pt x="0" y="5818694"/>
                </a:lnTo>
                <a:lnTo>
                  <a:pt x="0" y="0"/>
                </a:lnTo>
                <a:close/>
              </a:path>
            </a:pathLst>
          </a:custGeom>
          <a:blipFill>
            <a:blip r:embed="rId5"/>
            <a:stretch>
              <a:fillRect l="0" t="0" r="0" b="0"/>
            </a:stretch>
          </a:blipFill>
          <a:ln w="38100" cap="sq">
            <a:solidFill>
              <a:srgbClr val="607A53"/>
            </a:solidFill>
            <a:prstDash val="solid"/>
            <a:miter/>
          </a:ln>
        </p:spPr>
      </p:sp>
      <p:sp>
        <p:nvSpPr>
          <p:cNvPr name="TextBox 9" id="9"/>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K-Nearest Neighbour (KNN)</a:t>
            </a:r>
          </a:p>
        </p:txBody>
      </p:sp>
      <p:sp>
        <p:nvSpPr>
          <p:cNvPr name="TextBox 10" id="10"/>
          <p:cNvSpPr txBox="true"/>
          <p:nvPr/>
        </p:nvSpPr>
        <p:spPr>
          <a:xfrm rot="0">
            <a:off x="3296633" y="8692365"/>
            <a:ext cx="4081950"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without tuning</a:t>
            </a:r>
          </a:p>
        </p:txBody>
      </p:sp>
      <p:sp>
        <p:nvSpPr>
          <p:cNvPr name="TextBox 11" id="11"/>
          <p:cNvSpPr txBox="true"/>
          <p:nvPr/>
        </p:nvSpPr>
        <p:spPr>
          <a:xfrm rot="0">
            <a:off x="11609378" y="8665762"/>
            <a:ext cx="4081950" cy="609600"/>
          </a:xfrm>
          <a:prstGeom prst="rect">
            <a:avLst/>
          </a:prstGeom>
        </p:spPr>
        <p:txBody>
          <a:bodyPr anchor="t" rtlCol="false" tIns="0" lIns="0" bIns="0" rIns="0">
            <a:spAutoFit/>
          </a:bodyPr>
          <a:lstStyle/>
          <a:p>
            <a:pPr algn="ctr">
              <a:lnSpc>
                <a:spcPts val="4800"/>
              </a:lnSpc>
            </a:pPr>
            <a:r>
              <a:rPr lang="en-US" sz="4000">
                <a:solidFill>
                  <a:srgbClr val="1C2226"/>
                </a:solidFill>
                <a:latin typeface="Merriweather Bold"/>
                <a:ea typeface="Merriweather Bold"/>
                <a:cs typeface="Merriweather Bold"/>
                <a:sym typeface="Merriweather Bold"/>
              </a:rPr>
              <a:t>with tuning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AutoShape 6" id="6"/>
          <p:cNvSpPr/>
          <p:nvPr/>
        </p:nvSpPr>
        <p:spPr>
          <a:xfrm>
            <a:off x="9153525" y="2111430"/>
            <a:ext cx="0" cy="6590460"/>
          </a:xfrm>
          <a:prstGeom prst="line">
            <a:avLst/>
          </a:prstGeom>
          <a:ln cap="rnd" w="19050">
            <a:solidFill>
              <a:srgbClr val="607A53"/>
            </a:solidFill>
            <a:prstDash val="solid"/>
            <a:headEnd type="none" len="sm" w="sm"/>
            <a:tailEnd type="none" len="sm" w="sm"/>
          </a:ln>
        </p:spPr>
      </p:sp>
      <p:sp>
        <p:nvSpPr>
          <p:cNvPr name="Freeform 7" id="7"/>
          <p:cNvSpPr/>
          <p:nvPr/>
        </p:nvSpPr>
        <p:spPr>
          <a:xfrm flipH="false" flipV="false" rot="0">
            <a:off x="1056700" y="2362719"/>
            <a:ext cx="7487225" cy="6020655"/>
          </a:xfrm>
          <a:custGeom>
            <a:avLst/>
            <a:gdLst/>
            <a:ahLst/>
            <a:cxnLst/>
            <a:rect r="r" b="b" t="t" l="l"/>
            <a:pathLst>
              <a:path h="6020655" w="7487225">
                <a:moveTo>
                  <a:pt x="0" y="0"/>
                </a:moveTo>
                <a:lnTo>
                  <a:pt x="7487225" y="0"/>
                </a:lnTo>
                <a:lnTo>
                  <a:pt x="7487225" y="6020655"/>
                </a:lnTo>
                <a:lnTo>
                  <a:pt x="0" y="6020655"/>
                </a:lnTo>
                <a:lnTo>
                  <a:pt x="0" y="0"/>
                </a:lnTo>
                <a:close/>
              </a:path>
            </a:pathLst>
          </a:custGeom>
          <a:blipFill>
            <a:blip r:embed="rId4"/>
            <a:stretch>
              <a:fillRect l="0" t="0" r="0" b="0"/>
            </a:stretch>
          </a:blipFill>
        </p:spPr>
      </p:sp>
      <p:sp>
        <p:nvSpPr>
          <p:cNvPr name="Freeform 8" id="8"/>
          <p:cNvSpPr/>
          <p:nvPr/>
        </p:nvSpPr>
        <p:spPr>
          <a:xfrm flipH="false" flipV="false" rot="0">
            <a:off x="9810750" y="2391294"/>
            <a:ext cx="7487225" cy="6020655"/>
          </a:xfrm>
          <a:custGeom>
            <a:avLst/>
            <a:gdLst/>
            <a:ahLst/>
            <a:cxnLst/>
            <a:rect r="r" b="b" t="t" l="l"/>
            <a:pathLst>
              <a:path h="6020655" w="7487225">
                <a:moveTo>
                  <a:pt x="0" y="0"/>
                </a:moveTo>
                <a:lnTo>
                  <a:pt x="7487225" y="0"/>
                </a:lnTo>
                <a:lnTo>
                  <a:pt x="7487225" y="6020655"/>
                </a:lnTo>
                <a:lnTo>
                  <a:pt x="0" y="6020655"/>
                </a:lnTo>
                <a:lnTo>
                  <a:pt x="0" y="0"/>
                </a:lnTo>
                <a:close/>
              </a:path>
            </a:pathLst>
          </a:custGeom>
          <a:blipFill>
            <a:blip r:embed="rId5"/>
            <a:stretch>
              <a:fillRect l="0" t="0" r="0" b="0"/>
            </a:stretch>
          </a:blipFill>
        </p:spPr>
      </p:sp>
      <p:sp>
        <p:nvSpPr>
          <p:cNvPr name="TextBox 9" id="9"/>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K-Nearest Neighbour (KNN)</a:t>
            </a:r>
          </a:p>
        </p:txBody>
      </p:sp>
      <p:sp>
        <p:nvSpPr>
          <p:cNvPr name="TextBox 10" id="10"/>
          <p:cNvSpPr txBox="true"/>
          <p:nvPr/>
        </p:nvSpPr>
        <p:spPr>
          <a:xfrm rot="0">
            <a:off x="3179263" y="8665762"/>
            <a:ext cx="4081950"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without tuning</a:t>
            </a:r>
          </a:p>
        </p:txBody>
      </p:sp>
      <p:sp>
        <p:nvSpPr>
          <p:cNvPr name="TextBox 11" id="11"/>
          <p:cNvSpPr txBox="true"/>
          <p:nvPr/>
        </p:nvSpPr>
        <p:spPr>
          <a:xfrm rot="0">
            <a:off x="11466503" y="8665762"/>
            <a:ext cx="4081950" cy="609600"/>
          </a:xfrm>
          <a:prstGeom prst="rect">
            <a:avLst/>
          </a:prstGeom>
        </p:spPr>
        <p:txBody>
          <a:bodyPr anchor="t" rtlCol="false" tIns="0" lIns="0" bIns="0" rIns="0">
            <a:spAutoFit/>
          </a:bodyPr>
          <a:lstStyle/>
          <a:p>
            <a:pPr algn="ctr">
              <a:lnSpc>
                <a:spcPts val="4800"/>
              </a:lnSpc>
            </a:pPr>
            <a:r>
              <a:rPr lang="en-US" sz="4000">
                <a:solidFill>
                  <a:srgbClr val="1C2226"/>
                </a:solidFill>
                <a:latin typeface="Merriweather Bold"/>
                <a:ea typeface="Merriweather Bold"/>
                <a:cs typeface="Merriweather Bold"/>
                <a:sym typeface="Merriweather Bold"/>
              </a:rPr>
              <a:t>with tuning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AutoShape 6" id="6"/>
          <p:cNvSpPr/>
          <p:nvPr/>
        </p:nvSpPr>
        <p:spPr>
          <a:xfrm flipH="true">
            <a:off x="9296400" y="2468502"/>
            <a:ext cx="0" cy="6233388"/>
          </a:xfrm>
          <a:prstGeom prst="line">
            <a:avLst/>
          </a:prstGeom>
          <a:ln cap="rnd" w="19050">
            <a:solidFill>
              <a:srgbClr val="607A53"/>
            </a:solidFill>
            <a:prstDash val="solid"/>
            <a:headEnd type="none" len="sm" w="sm"/>
            <a:tailEnd type="none" len="sm" w="sm"/>
          </a:ln>
        </p:spPr>
      </p:sp>
      <p:sp>
        <p:nvSpPr>
          <p:cNvPr name="Freeform 7" id="7"/>
          <p:cNvSpPr/>
          <p:nvPr/>
        </p:nvSpPr>
        <p:spPr>
          <a:xfrm flipH="false" flipV="false" rot="0">
            <a:off x="953659" y="2468502"/>
            <a:ext cx="7820557" cy="5773507"/>
          </a:xfrm>
          <a:custGeom>
            <a:avLst/>
            <a:gdLst/>
            <a:ahLst/>
            <a:cxnLst/>
            <a:rect r="r" b="b" t="t" l="l"/>
            <a:pathLst>
              <a:path h="5773507" w="7820557">
                <a:moveTo>
                  <a:pt x="0" y="0"/>
                </a:moveTo>
                <a:lnTo>
                  <a:pt x="7820557" y="0"/>
                </a:lnTo>
                <a:lnTo>
                  <a:pt x="7820557" y="5773507"/>
                </a:lnTo>
                <a:lnTo>
                  <a:pt x="0" y="5773507"/>
                </a:lnTo>
                <a:lnTo>
                  <a:pt x="0" y="0"/>
                </a:lnTo>
                <a:close/>
              </a:path>
            </a:pathLst>
          </a:custGeom>
          <a:blipFill>
            <a:blip r:embed="rId4"/>
            <a:stretch>
              <a:fillRect l="0" t="0" r="-3209" b="0"/>
            </a:stretch>
          </a:blipFill>
          <a:ln w="38100" cap="sq">
            <a:solidFill>
              <a:srgbClr val="607A53"/>
            </a:solidFill>
            <a:prstDash val="solid"/>
            <a:miter/>
          </a:ln>
        </p:spPr>
      </p:sp>
      <p:sp>
        <p:nvSpPr>
          <p:cNvPr name="Freeform 8" id="8"/>
          <p:cNvSpPr/>
          <p:nvPr/>
        </p:nvSpPr>
        <p:spPr>
          <a:xfrm flipH="false" flipV="false" rot="0">
            <a:off x="9820275" y="2395445"/>
            <a:ext cx="7810611" cy="5846564"/>
          </a:xfrm>
          <a:custGeom>
            <a:avLst/>
            <a:gdLst/>
            <a:ahLst/>
            <a:cxnLst/>
            <a:rect r="r" b="b" t="t" l="l"/>
            <a:pathLst>
              <a:path h="5846564" w="7810611">
                <a:moveTo>
                  <a:pt x="0" y="0"/>
                </a:moveTo>
                <a:lnTo>
                  <a:pt x="7810611" y="0"/>
                </a:lnTo>
                <a:lnTo>
                  <a:pt x="7810611" y="5846564"/>
                </a:lnTo>
                <a:lnTo>
                  <a:pt x="0" y="5846564"/>
                </a:lnTo>
                <a:lnTo>
                  <a:pt x="0" y="0"/>
                </a:lnTo>
                <a:close/>
              </a:path>
            </a:pathLst>
          </a:custGeom>
          <a:blipFill>
            <a:blip r:embed="rId5"/>
            <a:stretch>
              <a:fillRect l="0" t="0" r="0" b="-1249"/>
            </a:stretch>
          </a:blipFill>
          <a:ln w="38100" cap="sq">
            <a:solidFill>
              <a:srgbClr val="607A53"/>
            </a:solidFill>
            <a:prstDash val="solid"/>
            <a:miter/>
          </a:ln>
        </p:spPr>
      </p:sp>
      <p:sp>
        <p:nvSpPr>
          <p:cNvPr name="TextBox 9" id="9"/>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Support Vector Machine (SVM)</a:t>
            </a:r>
          </a:p>
        </p:txBody>
      </p:sp>
      <p:sp>
        <p:nvSpPr>
          <p:cNvPr name="TextBox 10" id="10"/>
          <p:cNvSpPr txBox="true"/>
          <p:nvPr/>
        </p:nvSpPr>
        <p:spPr>
          <a:xfrm rot="0">
            <a:off x="3296633" y="8692365"/>
            <a:ext cx="4081950"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without tuning</a:t>
            </a:r>
          </a:p>
        </p:txBody>
      </p:sp>
      <p:sp>
        <p:nvSpPr>
          <p:cNvPr name="TextBox 11" id="11"/>
          <p:cNvSpPr txBox="true"/>
          <p:nvPr/>
        </p:nvSpPr>
        <p:spPr>
          <a:xfrm rot="0">
            <a:off x="11609378" y="8665762"/>
            <a:ext cx="4081950" cy="609600"/>
          </a:xfrm>
          <a:prstGeom prst="rect">
            <a:avLst/>
          </a:prstGeom>
        </p:spPr>
        <p:txBody>
          <a:bodyPr anchor="t" rtlCol="false" tIns="0" lIns="0" bIns="0" rIns="0">
            <a:spAutoFit/>
          </a:bodyPr>
          <a:lstStyle/>
          <a:p>
            <a:pPr algn="ctr">
              <a:lnSpc>
                <a:spcPts val="4800"/>
              </a:lnSpc>
            </a:pPr>
            <a:r>
              <a:rPr lang="en-US" sz="4000">
                <a:solidFill>
                  <a:srgbClr val="1C2226"/>
                </a:solidFill>
                <a:latin typeface="Merriweather Bold"/>
                <a:ea typeface="Merriweather Bold"/>
                <a:cs typeface="Merriweather Bold"/>
                <a:sym typeface="Merriweather Bold"/>
              </a:rPr>
              <a:t>with tuning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AutoShape 6" id="6"/>
          <p:cNvSpPr/>
          <p:nvPr/>
        </p:nvSpPr>
        <p:spPr>
          <a:xfrm>
            <a:off x="9153525" y="2111430"/>
            <a:ext cx="0" cy="6590460"/>
          </a:xfrm>
          <a:prstGeom prst="line">
            <a:avLst/>
          </a:prstGeom>
          <a:ln cap="rnd" w="19050">
            <a:solidFill>
              <a:srgbClr val="607A53"/>
            </a:solidFill>
            <a:prstDash val="solid"/>
            <a:headEnd type="none" len="sm" w="sm"/>
            <a:tailEnd type="none" len="sm" w="sm"/>
          </a:ln>
        </p:spPr>
      </p:sp>
      <p:sp>
        <p:nvSpPr>
          <p:cNvPr name="Freeform 7" id="7"/>
          <p:cNvSpPr/>
          <p:nvPr/>
        </p:nvSpPr>
        <p:spPr>
          <a:xfrm flipH="false" flipV="false" rot="0">
            <a:off x="1048888" y="2417492"/>
            <a:ext cx="7487225" cy="6020655"/>
          </a:xfrm>
          <a:custGeom>
            <a:avLst/>
            <a:gdLst/>
            <a:ahLst/>
            <a:cxnLst/>
            <a:rect r="r" b="b" t="t" l="l"/>
            <a:pathLst>
              <a:path h="6020655" w="7487225">
                <a:moveTo>
                  <a:pt x="0" y="0"/>
                </a:moveTo>
                <a:lnTo>
                  <a:pt x="7487225" y="0"/>
                </a:lnTo>
                <a:lnTo>
                  <a:pt x="7487225" y="6020655"/>
                </a:lnTo>
                <a:lnTo>
                  <a:pt x="0" y="6020655"/>
                </a:lnTo>
                <a:lnTo>
                  <a:pt x="0" y="0"/>
                </a:lnTo>
                <a:close/>
              </a:path>
            </a:pathLst>
          </a:custGeom>
          <a:blipFill>
            <a:blip r:embed="rId4"/>
            <a:stretch>
              <a:fillRect l="0" t="0" r="0" b="0"/>
            </a:stretch>
          </a:blipFill>
        </p:spPr>
      </p:sp>
      <p:sp>
        <p:nvSpPr>
          <p:cNvPr name="Freeform 8" id="8"/>
          <p:cNvSpPr/>
          <p:nvPr/>
        </p:nvSpPr>
        <p:spPr>
          <a:xfrm flipH="false" flipV="false" rot="0">
            <a:off x="9772650" y="2417492"/>
            <a:ext cx="7574061" cy="6020655"/>
          </a:xfrm>
          <a:custGeom>
            <a:avLst/>
            <a:gdLst/>
            <a:ahLst/>
            <a:cxnLst/>
            <a:rect r="r" b="b" t="t" l="l"/>
            <a:pathLst>
              <a:path h="6020655" w="7574061">
                <a:moveTo>
                  <a:pt x="0" y="0"/>
                </a:moveTo>
                <a:lnTo>
                  <a:pt x="7574061" y="0"/>
                </a:lnTo>
                <a:lnTo>
                  <a:pt x="7574061" y="6020655"/>
                </a:lnTo>
                <a:lnTo>
                  <a:pt x="0" y="6020655"/>
                </a:lnTo>
                <a:lnTo>
                  <a:pt x="0" y="0"/>
                </a:lnTo>
                <a:close/>
              </a:path>
            </a:pathLst>
          </a:custGeom>
          <a:blipFill>
            <a:blip r:embed="rId5"/>
            <a:stretch>
              <a:fillRect l="0" t="0" r="0" b="0"/>
            </a:stretch>
          </a:blipFill>
        </p:spPr>
      </p:sp>
      <p:sp>
        <p:nvSpPr>
          <p:cNvPr name="TextBox 9" id="9"/>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Support Vector Machine (SVM)</a:t>
            </a:r>
          </a:p>
        </p:txBody>
      </p:sp>
      <p:sp>
        <p:nvSpPr>
          <p:cNvPr name="TextBox 10" id="10"/>
          <p:cNvSpPr txBox="true"/>
          <p:nvPr/>
        </p:nvSpPr>
        <p:spPr>
          <a:xfrm rot="0">
            <a:off x="3179263" y="8665762"/>
            <a:ext cx="4081950"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without tuning</a:t>
            </a:r>
          </a:p>
        </p:txBody>
      </p:sp>
      <p:sp>
        <p:nvSpPr>
          <p:cNvPr name="TextBox 11" id="11"/>
          <p:cNvSpPr txBox="true"/>
          <p:nvPr/>
        </p:nvSpPr>
        <p:spPr>
          <a:xfrm rot="0">
            <a:off x="11466503" y="8665762"/>
            <a:ext cx="4081950" cy="609600"/>
          </a:xfrm>
          <a:prstGeom prst="rect">
            <a:avLst/>
          </a:prstGeom>
        </p:spPr>
        <p:txBody>
          <a:bodyPr anchor="t" rtlCol="false" tIns="0" lIns="0" bIns="0" rIns="0">
            <a:spAutoFit/>
          </a:bodyPr>
          <a:lstStyle/>
          <a:p>
            <a:pPr algn="ctr">
              <a:lnSpc>
                <a:spcPts val="4800"/>
              </a:lnSpc>
            </a:pPr>
            <a:r>
              <a:rPr lang="en-US" sz="4000">
                <a:solidFill>
                  <a:srgbClr val="1C2226"/>
                </a:solidFill>
                <a:latin typeface="Merriweather Bold"/>
                <a:ea typeface="Merriweather Bold"/>
                <a:cs typeface="Merriweather Bold"/>
                <a:sym typeface="Merriweather Bold"/>
              </a:rPr>
              <a:t>with tuning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AutoShape 6" id="6"/>
          <p:cNvSpPr/>
          <p:nvPr/>
        </p:nvSpPr>
        <p:spPr>
          <a:xfrm flipH="true">
            <a:off x="9296400" y="2468502"/>
            <a:ext cx="0" cy="6233388"/>
          </a:xfrm>
          <a:prstGeom prst="line">
            <a:avLst/>
          </a:prstGeom>
          <a:ln cap="rnd" w="19050">
            <a:solidFill>
              <a:srgbClr val="607A53"/>
            </a:solidFill>
            <a:prstDash val="solid"/>
            <a:headEnd type="none" len="sm" w="sm"/>
            <a:tailEnd type="none" len="sm" w="sm"/>
          </a:ln>
        </p:spPr>
      </p:sp>
      <p:sp>
        <p:nvSpPr>
          <p:cNvPr name="Freeform 7" id="7"/>
          <p:cNvSpPr/>
          <p:nvPr/>
        </p:nvSpPr>
        <p:spPr>
          <a:xfrm flipH="false" flipV="false" rot="0">
            <a:off x="1560225" y="2468502"/>
            <a:ext cx="7033869" cy="5898029"/>
          </a:xfrm>
          <a:custGeom>
            <a:avLst/>
            <a:gdLst/>
            <a:ahLst/>
            <a:cxnLst/>
            <a:rect r="r" b="b" t="t" l="l"/>
            <a:pathLst>
              <a:path h="5898029" w="7033869">
                <a:moveTo>
                  <a:pt x="0" y="0"/>
                </a:moveTo>
                <a:lnTo>
                  <a:pt x="7033869" y="0"/>
                </a:lnTo>
                <a:lnTo>
                  <a:pt x="7033869" y="5898030"/>
                </a:lnTo>
                <a:lnTo>
                  <a:pt x="0" y="5898030"/>
                </a:lnTo>
                <a:lnTo>
                  <a:pt x="0" y="0"/>
                </a:lnTo>
                <a:close/>
              </a:path>
            </a:pathLst>
          </a:custGeom>
          <a:blipFill>
            <a:blip r:embed="rId4"/>
            <a:stretch>
              <a:fillRect l="0" t="0" r="0" b="0"/>
            </a:stretch>
          </a:blipFill>
          <a:ln w="38100" cap="sq">
            <a:solidFill>
              <a:srgbClr val="607A53"/>
            </a:solidFill>
            <a:prstDash val="solid"/>
            <a:miter/>
          </a:ln>
        </p:spPr>
      </p:sp>
      <p:sp>
        <p:nvSpPr>
          <p:cNvPr name="Freeform 8" id="8"/>
          <p:cNvSpPr/>
          <p:nvPr/>
        </p:nvSpPr>
        <p:spPr>
          <a:xfrm flipH="false" flipV="false" rot="0">
            <a:off x="9834083" y="3405239"/>
            <a:ext cx="7613491" cy="3719968"/>
          </a:xfrm>
          <a:custGeom>
            <a:avLst/>
            <a:gdLst/>
            <a:ahLst/>
            <a:cxnLst/>
            <a:rect r="r" b="b" t="t" l="l"/>
            <a:pathLst>
              <a:path h="3719968" w="7613491">
                <a:moveTo>
                  <a:pt x="0" y="0"/>
                </a:moveTo>
                <a:lnTo>
                  <a:pt x="7613491" y="0"/>
                </a:lnTo>
                <a:lnTo>
                  <a:pt x="7613491" y="3719967"/>
                </a:lnTo>
                <a:lnTo>
                  <a:pt x="0" y="3719967"/>
                </a:lnTo>
                <a:lnTo>
                  <a:pt x="0" y="0"/>
                </a:lnTo>
                <a:close/>
              </a:path>
            </a:pathLst>
          </a:custGeom>
          <a:blipFill>
            <a:blip r:embed="rId5"/>
            <a:stretch>
              <a:fillRect l="0" t="-11299" r="0" b="0"/>
            </a:stretch>
          </a:blipFill>
          <a:ln w="38100" cap="sq">
            <a:solidFill>
              <a:srgbClr val="607A53"/>
            </a:solidFill>
            <a:prstDash val="solid"/>
            <a:miter/>
          </a:ln>
        </p:spPr>
      </p:sp>
      <p:sp>
        <p:nvSpPr>
          <p:cNvPr name="TextBox 9" id="9"/>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Neural Network</a:t>
            </a:r>
          </a:p>
        </p:txBody>
      </p:sp>
      <p:sp>
        <p:nvSpPr>
          <p:cNvPr name="TextBox 10" id="10"/>
          <p:cNvSpPr txBox="true"/>
          <p:nvPr/>
        </p:nvSpPr>
        <p:spPr>
          <a:xfrm rot="0">
            <a:off x="3296633" y="8692365"/>
            <a:ext cx="4081950"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without tuning</a:t>
            </a:r>
          </a:p>
        </p:txBody>
      </p:sp>
      <p:sp>
        <p:nvSpPr>
          <p:cNvPr name="TextBox 11" id="11"/>
          <p:cNvSpPr txBox="true"/>
          <p:nvPr/>
        </p:nvSpPr>
        <p:spPr>
          <a:xfrm rot="0">
            <a:off x="11609378" y="8665762"/>
            <a:ext cx="4081950" cy="609600"/>
          </a:xfrm>
          <a:prstGeom prst="rect">
            <a:avLst/>
          </a:prstGeom>
        </p:spPr>
        <p:txBody>
          <a:bodyPr anchor="t" rtlCol="false" tIns="0" lIns="0" bIns="0" rIns="0">
            <a:spAutoFit/>
          </a:bodyPr>
          <a:lstStyle/>
          <a:p>
            <a:pPr algn="ctr">
              <a:lnSpc>
                <a:spcPts val="4800"/>
              </a:lnSpc>
            </a:pPr>
            <a:r>
              <a:rPr lang="en-US" sz="4000">
                <a:solidFill>
                  <a:srgbClr val="1C2226"/>
                </a:solidFill>
                <a:latin typeface="Merriweather Bold"/>
                <a:ea typeface="Merriweather Bold"/>
                <a:cs typeface="Merriweather Bold"/>
                <a:sym typeface="Merriweather Bold"/>
              </a:rPr>
              <a:t>with tuning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AutoShape 6" id="6"/>
          <p:cNvSpPr/>
          <p:nvPr/>
        </p:nvSpPr>
        <p:spPr>
          <a:xfrm flipH="true">
            <a:off x="9296400" y="2468502"/>
            <a:ext cx="0" cy="6233388"/>
          </a:xfrm>
          <a:prstGeom prst="line">
            <a:avLst/>
          </a:prstGeom>
          <a:ln cap="rnd" w="19050">
            <a:solidFill>
              <a:srgbClr val="607A53"/>
            </a:solidFill>
            <a:prstDash val="solid"/>
            <a:headEnd type="none" len="sm" w="sm"/>
            <a:tailEnd type="none" len="sm" w="sm"/>
          </a:ln>
        </p:spPr>
      </p:sp>
      <p:grpSp>
        <p:nvGrpSpPr>
          <p:cNvPr name="Group 7" id="7"/>
          <p:cNvGrpSpPr/>
          <p:nvPr/>
        </p:nvGrpSpPr>
        <p:grpSpPr>
          <a:xfrm rot="0">
            <a:off x="10283545" y="2468502"/>
            <a:ext cx="7176231" cy="6020655"/>
            <a:chOff x="0" y="0"/>
            <a:chExt cx="1890036" cy="1585687"/>
          </a:xfrm>
        </p:grpSpPr>
        <p:sp>
          <p:nvSpPr>
            <p:cNvPr name="Freeform 8" id="8"/>
            <p:cNvSpPr/>
            <p:nvPr/>
          </p:nvSpPr>
          <p:spPr>
            <a:xfrm flipH="false" flipV="false" rot="0">
              <a:off x="0" y="0"/>
              <a:ext cx="1890036" cy="1585687"/>
            </a:xfrm>
            <a:custGeom>
              <a:avLst/>
              <a:gdLst/>
              <a:ahLst/>
              <a:cxnLst/>
              <a:rect r="r" b="b" t="t" l="l"/>
              <a:pathLst>
                <a:path h="1585687" w="1890036">
                  <a:moveTo>
                    <a:pt x="0" y="0"/>
                  </a:moveTo>
                  <a:lnTo>
                    <a:pt x="1890036" y="0"/>
                  </a:lnTo>
                  <a:lnTo>
                    <a:pt x="1890036" y="1585687"/>
                  </a:lnTo>
                  <a:lnTo>
                    <a:pt x="0" y="1585687"/>
                  </a:lnTo>
                  <a:close/>
                </a:path>
              </a:pathLst>
            </a:custGeom>
            <a:solidFill>
              <a:srgbClr val="FFFFFF"/>
            </a:solidFill>
          </p:spPr>
        </p:sp>
        <p:sp>
          <p:nvSpPr>
            <p:cNvPr name="TextBox 9" id="9"/>
            <p:cNvSpPr txBox="true"/>
            <p:nvPr/>
          </p:nvSpPr>
          <p:spPr>
            <a:xfrm>
              <a:off x="0" y="-9525"/>
              <a:ext cx="1890036" cy="1595212"/>
            </a:xfrm>
            <a:prstGeom prst="rect">
              <a:avLst/>
            </a:prstGeom>
          </p:spPr>
          <p:txBody>
            <a:bodyPr anchor="ctr" rtlCol="false" tIns="50800" lIns="50800" bIns="50800" rIns="50800"/>
            <a:lstStyle/>
            <a:p>
              <a:pPr algn="ctr">
                <a:lnSpc>
                  <a:spcPts val="3000"/>
                </a:lnSpc>
              </a:pPr>
            </a:p>
          </p:txBody>
        </p:sp>
      </p:grpSp>
      <p:sp>
        <p:nvSpPr>
          <p:cNvPr name="Freeform 10" id="10"/>
          <p:cNvSpPr/>
          <p:nvPr/>
        </p:nvSpPr>
        <p:spPr>
          <a:xfrm flipH="false" flipV="false" rot="0">
            <a:off x="10283545" y="2673229"/>
            <a:ext cx="7176231" cy="5611202"/>
          </a:xfrm>
          <a:custGeom>
            <a:avLst/>
            <a:gdLst/>
            <a:ahLst/>
            <a:cxnLst/>
            <a:rect r="r" b="b" t="t" l="l"/>
            <a:pathLst>
              <a:path h="5611202" w="7176231">
                <a:moveTo>
                  <a:pt x="0" y="0"/>
                </a:moveTo>
                <a:lnTo>
                  <a:pt x="7176231" y="0"/>
                </a:lnTo>
                <a:lnTo>
                  <a:pt x="7176231" y="5611202"/>
                </a:lnTo>
                <a:lnTo>
                  <a:pt x="0" y="5611202"/>
                </a:lnTo>
                <a:lnTo>
                  <a:pt x="0" y="0"/>
                </a:lnTo>
                <a:close/>
              </a:path>
            </a:pathLst>
          </a:custGeom>
          <a:blipFill>
            <a:blip r:embed="rId4"/>
            <a:stretch>
              <a:fillRect l="0" t="0" r="0" b="0"/>
            </a:stretch>
          </a:blipFill>
          <a:ln cap="sq">
            <a:noFill/>
            <a:prstDash val="solid"/>
            <a:miter/>
          </a:ln>
        </p:spPr>
      </p:sp>
      <p:sp>
        <p:nvSpPr>
          <p:cNvPr name="Freeform 11" id="11"/>
          <p:cNvSpPr/>
          <p:nvPr/>
        </p:nvSpPr>
        <p:spPr>
          <a:xfrm flipH="false" flipV="false" rot="0">
            <a:off x="1028700" y="2468502"/>
            <a:ext cx="7574061" cy="6020655"/>
          </a:xfrm>
          <a:custGeom>
            <a:avLst/>
            <a:gdLst/>
            <a:ahLst/>
            <a:cxnLst/>
            <a:rect r="r" b="b" t="t" l="l"/>
            <a:pathLst>
              <a:path h="6020655" w="7574061">
                <a:moveTo>
                  <a:pt x="0" y="0"/>
                </a:moveTo>
                <a:lnTo>
                  <a:pt x="7574061" y="0"/>
                </a:lnTo>
                <a:lnTo>
                  <a:pt x="7574061" y="6020655"/>
                </a:lnTo>
                <a:lnTo>
                  <a:pt x="0" y="6020655"/>
                </a:lnTo>
                <a:lnTo>
                  <a:pt x="0" y="0"/>
                </a:lnTo>
                <a:close/>
              </a:path>
            </a:pathLst>
          </a:custGeom>
          <a:blipFill>
            <a:blip r:embed="rId5"/>
            <a:stretch>
              <a:fillRect l="0" t="0" r="0" b="0"/>
            </a:stretch>
          </a:blipFill>
        </p:spPr>
      </p:sp>
      <p:sp>
        <p:nvSpPr>
          <p:cNvPr name="TextBox 12" id="12"/>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Neural Network</a:t>
            </a:r>
          </a:p>
        </p:txBody>
      </p:sp>
      <p:sp>
        <p:nvSpPr>
          <p:cNvPr name="TextBox 13" id="13"/>
          <p:cNvSpPr txBox="true"/>
          <p:nvPr/>
        </p:nvSpPr>
        <p:spPr>
          <a:xfrm rot="0">
            <a:off x="3296633" y="8692365"/>
            <a:ext cx="4081950"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without tuning</a:t>
            </a:r>
          </a:p>
        </p:txBody>
      </p:sp>
      <p:sp>
        <p:nvSpPr>
          <p:cNvPr name="TextBox 14" id="14"/>
          <p:cNvSpPr txBox="true"/>
          <p:nvPr/>
        </p:nvSpPr>
        <p:spPr>
          <a:xfrm rot="0">
            <a:off x="11609378" y="8665762"/>
            <a:ext cx="4081950" cy="609600"/>
          </a:xfrm>
          <a:prstGeom prst="rect">
            <a:avLst/>
          </a:prstGeom>
        </p:spPr>
        <p:txBody>
          <a:bodyPr anchor="t" rtlCol="false" tIns="0" lIns="0" bIns="0" rIns="0">
            <a:spAutoFit/>
          </a:bodyPr>
          <a:lstStyle/>
          <a:p>
            <a:pPr algn="ctr">
              <a:lnSpc>
                <a:spcPts val="4800"/>
              </a:lnSpc>
            </a:pPr>
            <a:r>
              <a:rPr lang="en-US" sz="4000">
                <a:solidFill>
                  <a:srgbClr val="1C2226"/>
                </a:solidFill>
                <a:latin typeface="Merriweather Bold"/>
                <a:ea typeface="Merriweather Bold"/>
                <a:cs typeface="Merriweather Bold"/>
                <a:sym typeface="Merriweather Bold"/>
              </a:rPr>
              <a:t>with tuning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0">
            <a:off x="-9525"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
        <p:nvSpPr>
          <p:cNvPr name="TextBox 6" id="6"/>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Result</a:t>
            </a:r>
          </a:p>
        </p:txBody>
      </p:sp>
      <p:graphicFrame>
        <p:nvGraphicFramePr>
          <p:cNvPr name="Table 7" id="7"/>
          <p:cNvGraphicFramePr>
            <a:graphicFrameLocks noGrp="true"/>
          </p:cNvGraphicFramePr>
          <p:nvPr/>
        </p:nvGraphicFramePr>
        <p:xfrm>
          <a:off x="5486400" y="2862845"/>
          <a:ext cx="7315200" cy="7008114"/>
        </p:xfrm>
        <a:graphic>
          <a:graphicData uri="http://schemas.openxmlformats.org/drawingml/2006/table">
            <a:tbl>
              <a:tblPr/>
              <a:tblGrid>
                <a:gridCol w="2438400"/>
                <a:gridCol w="2438400"/>
                <a:gridCol w="2438400"/>
              </a:tblGrid>
              <a:tr h="916892">
                <a:tc rowSpan="2">
                  <a:txBody>
                    <a:bodyPr anchor="t" rtlCol="false"/>
                    <a:lstStyle/>
                    <a:p>
                      <a:pPr algn="ctr">
                        <a:lnSpc>
                          <a:spcPts val="3499"/>
                        </a:lnSpc>
                        <a:defRPr/>
                      </a:pPr>
                      <a:r>
                        <a:rPr lang="en-US" sz="2499">
                          <a:solidFill>
                            <a:srgbClr val="F1EEED"/>
                          </a:solidFill>
                          <a:latin typeface="Poppins Medium Bold"/>
                          <a:ea typeface="Poppins Medium Bold"/>
                          <a:cs typeface="Poppins Medium Bold"/>
                          <a:sym typeface="Poppins Medium Bold"/>
                        </a:rPr>
                        <a:t>Model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07A53"/>
                    </a:solidFill>
                  </a:tcPr>
                </a:tc>
                <a:tc gridSpan="2">
                  <a:txBody>
                    <a:bodyPr anchor="t" rtlCol="false"/>
                    <a:lstStyle/>
                    <a:p>
                      <a:pPr algn="ctr">
                        <a:lnSpc>
                          <a:spcPts val="3079"/>
                        </a:lnSpc>
                        <a:defRPr/>
                      </a:pPr>
                      <a:r>
                        <a:rPr lang="en-US" sz="2199">
                          <a:solidFill>
                            <a:srgbClr val="F1EEED"/>
                          </a:solidFill>
                          <a:latin typeface="Poppins Medium Bold"/>
                          <a:ea typeface="Poppins Medium Bold"/>
                          <a:cs typeface="Poppins Medium Bold"/>
                          <a:sym typeface="Poppins Medium Bold"/>
                        </a:rPr>
                        <a:t>F1 Score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07A53"/>
                    </a:solidFill>
                  </a:tcPr>
                </a:tc>
                <a:tc hMerge="true">
                  <a:txBody>
                    <a:bodyPr anchor="t" rtlCol="false"/>
                    <a:lstStyle/>
                    <a:p>
                      <a:pPr algn="ctr">
                        <a:lnSpc>
                          <a:spcPts val="3079"/>
                        </a:lnSpc>
                        <a:defRPr/>
                      </a:pPr>
                      <a:r>
                        <a:rPr lang="en-US" sz="2199">
                          <a:solidFill>
                            <a:srgbClr val="F1EEED"/>
                          </a:solidFill>
                          <a:latin typeface="Poppins Medium Bold"/>
                          <a:ea typeface="Poppins Medium Bold"/>
                          <a:cs typeface="Poppins Medium Bold"/>
                          <a:sym typeface="Poppins Medium Bold"/>
                        </a:rPr>
                        <a:t>F1 Score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07A53"/>
                    </a:solidFill>
                  </a:tcPr>
                </a:tc>
              </a:tr>
              <a:tr h="821383">
                <a:tc vMerge="true">
                  <a:txBody>
                    <a:bodyPr anchor="t" rtlCol="false"/>
                    <a:lstStyle/>
                    <a:p>
                      <a:pPr algn="ctr">
                        <a:lnSpc>
                          <a:spcPts val="3499"/>
                        </a:lnSpc>
                        <a:defRPr/>
                      </a:pPr>
                      <a:r>
                        <a:rPr lang="en-US" sz="2499">
                          <a:solidFill>
                            <a:srgbClr val="F1EEED"/>
                          </a:solidFill>
                          <a:latin typeface="Poppins Medium Bold"/>
                          <a:ea typeface="Poppins Medium Bold"/>
                          <a:cs typeface="Poppins Medium Bold"/>
                          <a:sym typeface="Poppins Medium Bold"/>
                        </a:rPr>
                        <a:t>Model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07A53"/>
                    </a:solidFill>
                  </a:tcPr>
                </a:tc>
                <a:tc>
                  <a:txBody>
                    <a:bodyPr anchor="t" rtlCol="false"/>
                    <a:lstStyle/>
                    <a:p>
                      <a:pPr algn="ctr">
                        <a:lnSpc>
                          <a:spcPts val="2520"/>
                        </a:lnSpc>
                        <a:defRPr/>
                      </a:pPr>
                      <a:r>
                        <a:rPr lang="en-US" sz="1800">
                          <a:solidFill>
                            <a:srgbClr val="F1EEED"/>
                          </a:solidFill>
                          <a:latin typeface="Poppins Medium Bold"/>
                          <a:ea typeface="Poppins Medium Bold"/>
                          <a:cs typeface="Poppins Medium Bold"/>
                          <a:sym typeface="Poppins Medium Bold"/>
                        </a:rPr>
                        <a:t>Without Tuning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07A53"/>
                    </a:solidFill>
                  </a:tcPr>
                </a:tc>
                <a:tc>
                  <a:txBody>
                    <a:bodyPr anchor="t" rtlCol="false"/>
                    <a:lstStyle/>
                    <a:p>
                      <a:pPr algn="ctr">
                        <a:lnSpc>
                          <a:spcPts val="2520"/>
                        </a:lnSpc>
                        <a:defRPr/>
                      </a:pPr>
                      <a:r>
                        <a:rPr lang="en-US" sz="1800">
                          <a:solidFill>
                            <a:srgbClr val="F1EEED"/>
                          </a:solidFill>
                          <a:latin typeface="Poppins Medium Bold"/>
                          <a:ea typeface="Poppins Medium Bold"/>
                          <a:cs typeface="Poppins Medium Bold"/>
                          <a:sym typeface="Poppins Medium Bold"/>
                        </a:rPr>
                        <a:t>With Tuning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07A53"/>
                    </a:solidFill>
                  </a:tcPr>
                </a:tc>
              </a:tr>
              <a:tr h="838192">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Random Forest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0.9412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0.9491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36564">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Logistic Regression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0.9654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0.9722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36564">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K-Nearest Neighbour</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0.9161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0.9217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36564">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Support Vector Machine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0.9733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0.9842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1953">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Neural Network</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0.9542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ea typeface="Poppins Medium"/>
                          <a:cs typeface="Poppins Medium"/>
                          <a:sym typeface="Poppins Medium"/>
                        </a:rPr>
                        <a:t>0.9705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Freeform 6" id="6"/>
          <p:cNvSpPr/>
          <p:nvPr/>
        </p:nvSpPr>
        <p:spPr>
          <a:xfrm flipH="false" flipV="false" rot="0">
            <a:off x="3508015" y="2819506"/>
            <a:ext cx="11262446" cy="7140094"/>
          </a:xfrm>
          <a:custGeom>
            <a:avLst/>
            <a:gdLst/>
            <a:ahLst/>
            <a:cxnLst/>
            <a:rect r="r" b="b" t="t" l="l"/>
            <a:pathLst>
              <a:path h="7140094" w="11262446">
                <a:moveTo>
                  <a:pt x="0" y="0"/>
                </a:moveTo>
                <a:lnTo>
                  <a:pt x="11262445" y="0"/>
                </a:lnTo>
                <a:lnTo>
                  <a:pt x="11262445" y="7140094"/>
                </a:lnTo>
                <a:lnTo>
                  <a:pt x="0" y="7140094"/>
                </a:lnTo>
                <a:lnTo>
                  <a:pt x="0" y="0"/>
                </a:lnTo>
                <a:close/>
              </a:path>
            </a:pathLst>
          </a:custGeom>
          <a:blipFill>
            <a:blip r:embed="rId4"/>
            <a:stretch>
              <a:fillRect l="0" t="0" r="0" b="0"/>
            </a:stretch>
          </a:blipFill>
        </p:spPr>
      </p:sp>
      <p:sp>
        <p:nvSpPr>
          <p:cNvPr name="TextBox 7" id="7"/>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Pycaret</a:t>
            </a:r>
          </a:p>
        </p:txBody>
      </p:sp>
      <p:sp>
        <p:nvSpPr>
          <p:cNvPr name="TextBox 8" id="8"/>
          <p:cNvSpPr txBox="true"/>
          <p:nvPr/>
        </p:nvSpPr>
        <p:spPr>
          <a:xfrm rot="0">
            <a:off x="6611563" y="2019406"/>
            <a:ext cx="5055348"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Model Comparision</a:t>
            </a:r>
          </a:p>
        </p:txBody>
      </p:sp>
      <p:sp>
        <p:nvSpPr>
          <p:cNvPr name="AutoShape 9" id="9"/>
          <p:cNvSpPr/>
          <p:nvPr/>
        </p:nvSpPr>
        <p:spPr>
          <a:xfrm>
            <a:off x="3563664" y="6606540"/>
            <a:ext cx="11206797" cy="0"/>
          </a:xfrm>
          <a:prstGeom prst="line">
            <a:avLst/>
          </a:prstGeom>
          <a:ln cap="flat" w="400050">
            <a:solidFill>
              <a:srgbClr val="607A53">
                <a:alpha val="46667"/>
              </a:srgbClr>
            </a:solidFill>
            <a:prstDash val="solid"/>
            <a:headEnd type="none" len="sm" w="sm"/>
            <a:tailEnd type="none" len="sm" w="sm"/>
          </a:ln>
        </p:spPr>
      </p:sp>
      <p:sp>
        <p:nvSpPr>
          <p:cNvPr name="AutoShape 10" id="10"/>
          <p:cNvSpPr/>
          <p:nvPr/>
        </p:nvSpPr>
        <p:spPr>
          <a:xfrm>
            <a:off x="3563664" y="7454158"/>
            <a:ext cx="11206797" cy="0"/>
          </a:xfrm>
          <a:prstGeom prst="line">
            <a:avLst/>
          </a:prstGeom>
          <a:ln cap="flat" w="400050">
            <a:solidFill>
              <a:srgbClr val="607A53">
                <a:alpha val="46667"/>
              </a:srgbClr>
            </a:solidFill>
            <a:prstDash val="solid"/>
            <a:headEnd type="none" len="sm" w="sm"/>
            <a:tailEnd type="none" len="sm" w="sm"/>
          </a:ln>
        </p:spPr>
      </p:sp>
      <p:sp>
        <p:nvSpPr>
          <p:cNvPr name="AutoShape 11" id="11"/>
          <p:cNvSpPr/>
          <p:nvPr/>
        </p:nvSpPr>
        <p:spPr>
          <a:xfrm>
            <a:off x="3563664" y="4370070"/>
            <a:ext cx="11206797" cy="0"/>
          </a:xfrm>
          <a:prstGeom prst="line">
            <a:avLst/>
          </a:prstGeom>
          <a:ln cap="flat" w="400050">
            <a:solidFill>
              <a:srgbClr val="607A53">
                <a:alpha val="46667"/>
              </a:srgbClr>
            </a:solidFill>
            <a:prstDash val="solid"/>
            <a:headEnd type="none" len="sm" w="sm"/>
            <a:tailEnd type="none" len="sm" w="sm"/>
          </a:ln>
        </p:spPr>
      </p:sp>
      <p:sp>
        <p:nvSpPr>
          <p:cNvPr name="AutoShape 12" id="12"/>
          <p:cNvSpPr/>
          <p:nvPr/>
        </p:nvSpPr>
        <p:spPr>
          <a:xfrm>
            <a:off x="3563664" y="3930279"/>
            <a:ext cx="11206797" cy="0"/>
          </a:xfrm>
          <a:prstGeom prst="line">
            <a:avLst/>
          </a:prstGeom>
          <a:ln cap="flat" w="400050">
            <a:solidFill>
              <a:srgbClr val="607A53">
                <a:alpha val="46667"/>
              </a:srgbClr>
            </a:solidFill>
            <a:prstDash val="solid"/>
            <a:headEnd type="none" len="sm" w="sm"/>
            <a:tailEnd type="none" len="sm" w="sm"/>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Freeform 6" id="6"/>
          <p:cNvSpPr/>
          <p:nvPr/>
        </p:nvSpPr>
        <p:spPr>
          <a:xfrm flipH="false" flipV="false" rot="0">
            <a:off x="2223858" y="3751031"/>
            <a:ext cx="4278830" cy="5507269"/>
          </a:xfrm>
          <a:custGeom>
            <a:avLst/>
            <a:gdLst/>
            <a:ahLst/>
            <a:cxnLst/>
            <a:rect r="r" b="b" t="t" l="l"/>
            <a:pathLst>
              <a:path h="5507269" w="4278830">
                <a:moveTo>
                  <a:pt x="0" y="0"/>
                </a:moveTo>
                <a:lnTo>
                  <a:pt x="4278830" y="0"/>
                </a:lnTo>
                <a:lnTo>
                  <a:pt x="4278830" y="5507269"/>
                </a:lnTo>
                <a:lnTo>
                  <a:pt x="0" y="5507269"/>
                </a:lnTo>
                <a:lnTo>
                  <a:pt x="0" y="0"/>
                </a:lnTo>
                <a:close/>
              </a:path>
            </a:pathLst>
          </a:custGeom>
          <a:blipFill>
            <a:blip r:embed="rId4"/>
            <a:stretch>
              <a:fillRect l="0" t="0" r="0" b="0"/>
            </a:stretch>
          </a:blipFill>
        </p:spPr>
      </p:sp>
      <p:sp>
        <p:nvSpPr>
          <p:cNvPr name="Freeform 7" id="7"/>
          <p:cNvSpPr/>
          <p:nvPr/>
        </p:nvSpPr>
        <p:spPr>
          <a:xfrm flipH="false" flipV="false" rot="0">
            <a:off x="6834529" y="6504666"/>
            <a:ext cx="10840323" cy="1490135"/>
          </a:xfrm>
          <a:custGeom>
            <a:avLst/>
            <a:gdLst/>
            <a:ahLst/>
            <a:cxnLst/>
            <a:rect r="r" b="b" t="t" l="l"/>
            <a:pathLst>
              <a:path h="1490135" w="10840323">
                <a:moveTo>
                  <a:pt x="0" y="0"/>
                </a:moveTo>
                <a:lnTo>
                  <a:pt x="10840323" y="0"/>
                </a:lnTo>
                <a:lnTo>
                  <a:pt x="10840323" y="1490135"/>
                </a:lnTo>
                <a:lnTo>
                  <a:pt x="0" y="1490135"/>
                </a:lnTo>
                <a:lnTo>
                  <a:pt x="0" y="0"/>
                </a:lnTo>
                <a:close/>
              </a:path>
            </a:pathLst>
          </a:custGeom>
          <a:blipFill>
            <a:blip r:embed="rId5"/>
            <a:stretch>
              <a:fillRect l="0" t="0" r="0" b="0"/>
            </a:stretch>
          </a:blipFill>
        </p:spPr>
      </p:sp>
      <p:sp>
        <p:nvSpPr>
          <p:cNvPr name="TextBox 8" id="8"/>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Pycaret - Ridge Classifier</a:t>
            </a:r>
          </a:p>
        </p:txBody>
      </p:sp>
      <p:sp>
        <p:nvSpPr>
          <p:cNvPr name="TextBox 9" id="9"/>
          <p:cNvSpPr txBox="true"/>
          <p:nvPr/>
        </p:nvSpPr>
        <p:spPr>
          <a:xfrm rot="0">
            <a:off x="1560225" y="3017606"/>
            <a:ext cx="6272096" cy="533400"/>
          </a:xfrm>
          <a:prstGeom prst="rect">
            <a:avLst/>
          </a:prstGeom>
        </p:spPr>
        <p:txBody>
          <a:bodyPr anchor="t" rtlCol="false" tIns="0" lIns="0" bIns="0" rIns="0">
            <a:spAutoFit/>
          </a:bodyPr>
          <a:lstStyle/>
          <a:p>
            <a:pPr algn="l">
              <a:lnSpc>
                <a:spcPts val="4200"/>
              </a:lnSpc>
            </a:pPr>
            <a:r>
              <a:rPr lang="en-US" sz="3500">
                <a:solidFill>
                  <a:srgbClr val="1C2226"/>
                </a:solidFill>
                <a:latin typeface="Merriweather Bold"/>
                <a:ea typeface="Merriweather Bold"/>
                <a:cs typeface="Merriweather Bold"/>
                <a:sym typeface="Merriweather Bold"/>
              </a:rPr>
              <a:t>Tuned Hyperparameters</a:t>
            </a:r>
          </a:p>
        </p:txBody>
      </p:sp>
      <p:sp>
        <p:nvSpPr>
          <p:cNvPr name="TextBox 10" id="10"/>
          <p:cNvSpPr txBox="true"/>
          <p:nvPr/>
        </p:nvSpPr>
        <p:spPr>
          <a:xfrm rot="0">
            <a:off x="6834529" y="5695961"/>
            <a:ext cx="6272096"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Test Accuracy</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a:off x="215738" y="1636850"/>
            <a:ext cx="18845194"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5400000">
            <a:off x="-8928262" y="13430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alpha val="84706"/>
              </a:srgbClr>
            </a:solidFill>
          </p:spPr>
        </p:sp>
      </p:grpSp>
      <p:sp>
        <p:nvSpPr>
          <p:cNvPr name="Freeform 6" id="6"/>
          <p:cNvSpPr/>
          <p:nvPr/>
        </p:nvSpPr>
        <p:spPr>
          <a:xfrm flipH="false" flipV="false" rot="0">
            <a:off x="3540361" y="3029853"/>
            <a:ext cx="11207277" cy="7160517"/>
          </a:xfrm>
          <a:custGeom>
            <a:avLst/>
            <a:gdLst/>
            <a:ahLst/>
            <a:cxnLst/>
            <a:rect r="r" b="b" t="t" l="l"/>
            <a:pathLst>
              <a:path h="7160517" w="11207277">
                <a:moveTo>
                  <a:pt x="0" y="0"/>
                </a:moveTo>
                <a:lnTo>
                  <a:pt x="11207278" y="0"/>
                </a:lnTo>
                <a:lnTo>
                  <a:pt x="11207278" y="7160517"/>
                </a:lnTo>
                <a:lnTo>
                  <a:pt x="0" y="7160517"/>
                </a:lnTo>
                <a:lnTo>
                  <a:pt x="0" y="0"/>
                </a:lnTo>
                <a:close/>
              </a:path>
            </a:pathLst>
          </a:custGeom>
          <a:blipFill>
            <a:blip r:embed="rId4"/>
            <a:stretch>
              <a:fillRect l="0" t="0" r="0" b="0"/>
            </a:stretch>
          </a:blipFill>
        </p:spPr>
      </p:sp>
      <p:sp>
        <p:nvSpPr>
          <p:cNvPr name="Freeform 7" id="7"/>
          <p:cNvSpPr/>
          <p:nvPr/>
        </p:nvSpPr>
        <p:spPr>
          <a:xfrm flipH="false" flipV="false" rot="0">
            <a:off x="3856435" y="2507873"/>
            <a:ext cx="10565605" cy="521980"/>
          </a:xfrm>
          <a:custGeom>
            <a:avLst/>
            <a:gdLst/>
            <a:ahLst/>
            <a:cxnLst/>
            <a:rect r="r" b="b" t="t" l="l"/>
            <a:pathLst>
              <a:path h="521980" w="10565605">
                <a:moveTo>
                  <a:pt x="0" y="0"/>
                </a:moveTo>
                <a:lnTo>
                  <a:pt x="10565605" y="0"/>
                </a:lnTo>
                <a:lnTo>
                  <a:pt x="10565605" y="521980"/>
                </a:lnTo>
                <a:lnTo>
                  <a:pt x="0" y="521980"/>
                </a:lnTo>
                <a:lnTo>
                  <a:pt x="0" y="0"/>
                </a:lnTo>
                <a:close/>
              </a:path>
            </a:pathLst>
          </a:custGeom>
          <a:blipFill>
            <a:blip r:embed="rId5"/>
            <a:stretch>
              <a:fillRect l="0" t="0" r="0" b="0"/>
            </a:stretch>
          </a:blipFill>
        </p:spPr>
      </p:sp>
      <p:sp>
        <p:nvSpPr>
          <p:cNvPr name="TextBox 8" id="8"/>
          <p:cNvSpPr txBox="true"/>
          <p:nvPr/>
        </p:nvSpPr>
        <p:spPr>
          <a:xfrm rot="0">
            <a:off x="1560225" y="587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Pycaret - Ridge Classifier</a:t>
            </a:r>
          </a:p>
        </p:txBody>
      </p:sp>
      <p:sp>
        <p:nvSpPr>
          <p:cNvPr name="TextBox 9" id="9"/>
          <p:cNvSpPr txBox="true"/>
          <p:nvPr/>
        </p:nvSpPr>
        <p:spPr>
          <a:xfrm rot="0">
            <a:off x="6003189" y="1989671"/>
            <a:ext cx="6272096" cy="533400"/>
          </a:xfrm>
          <a:prstGeom prst="rect">
            <a:avLst/>
          </a:prstGeom>
        </p:spPr>
        <p:txBody>
          <a:bodyPr anchor="t" rtlCol="false" tIns="0" lIns="0" bIns="0" rIns="0">
            <a:spAutoFit/>
          </a:bodyPr>
          <a:lstStyle/>
          <a:p>
            <a:pPr algn="ctr">
              <a:lnSpc>
                <a:spcPts val="4200"/>
              </a:lnSpc>
            </a:pPr>
            <a:r>
              <a:rPr lang="en-US" sz="3500">
                <a:solidFill>
                  <a:srgbClr val="1C2226"/>
                </a:solidFill>
                <a:latin typeface="Merriweather Bold"/>
                <a:ea typeface="Merriweather Bold"/>
                <a:cs typeface="Merriweather Bold"/>
                <a:sym typeface="Merriweather Bold"/>
              </a:rPr>
              <a:t>Confusion Matrix</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0">
            <a:off x="-9525"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
        <p:nvSpPr>
          <p:cNvPr name="Freeform 6" id="6"/>
          <p:cNvSpPr/>
          <p:nvPr/>
        </p:nvSpPr>
        <p:spPr>
          <a:xfrm flipH="false" flipV="false" rot="0">
            <a:off x="2400307" y="3213044"/>
            <a:ext cx="6045256" cy="6045256"/>
          </a:xfrm>
          <a:custGeom>
            <a:avLst/>
            <a:gdLst/>
            <a:ahLst/>
            <a:cxnLst/>
            <a:rect r="r" b="b" t="t" l="l"/>
            <a:pathLst>
              <a:path h="6045256" w="6045256">
                <a:moveTo>
                  <a:pt x="0" y="0"/>
                </a:moveTo>
                <a:lnTo>
                  <a:pt x="6045256" y="0"/>
                </a:lnTo>
                <a:lnTo>
                  <a:pt x="6045256" y="6045256"/>
                </a:lnTo>
                <a:lnTo>
                  <a:pt x="0" y="6045256"/>
                </a:lnTo>
                <a:lnTo>
                  <a:pt x="0" y="0"/>
                </a:lnTo>
                <a:close/>
              </a:path>
            </a:pathLst>
          </a:custGeom>
          <a:blipFill>
            <a:blip r:embed="rId4"/>
            <a:stretch>
              <a:fillRect l="0" t="0" r="0" b="0"/>
            </a:stretch>
          </a:blipFill>
        </p:spPr>
      </p:sp>
      <p:sp>
        <p:nvSpPr>
          <p:cNvPr name="Freeform 7" id="7"/>
          <p:cNvSpPr/>
          <p:nvPr/>
        </p:nvSpPr>
        <p:spPr>
          <a:xfrm flipH="false" flipV="false" rot="0">
            <a:off x="10152932" y="3213044"/>
            <a:ext cx="6045256" cy="6045256"/>
          </a:xfrm>
          <a:custGeom>
            <a:avLst/>
            <a:gdLst/>
            <a:ahLst/>
            <a:cxnLst/>
            <a:rect r="r" b="b" t="t" l="l"/>
            <a:pathLst>
              <a:path h="6045256" w="6045256">
                <a:moveTo>
                  <a:pt x="0" y="0"/>
                </a:moveTo>
                <a:lnTo>
                  <a:pt x="6045256" y="0"/>
                </a:lnTo>
                <a:lnTo>
                  <a:pt x="6045256" y="6045256"/>
                </a:lnTo>
                <a:lnTo>
                  <a:pt x="0" y="6045256"/>
                </a:lnTo>
                <a:lnTo>
                  <a:pt x="0" y="0"/>
                </a:lnTo>
                <a:close/>
              </a:path>
            </a:pathLst>
          </a:custGeom>
          <a:blipFill>
            <a:blip r:embed="rId5"/>
            <a:stretch>
              <a:fillRect l="0" t="0" r="0" b="0"/>
            </a:stretch>
          </a:blipFill>
        </p:spPr>
      </p:sp>
      <p:sp>
        <p:nvSpPr>
          <p:cNvPr name="TextBox 8" id="8"/>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Visualization (contd.)</a:t>
            </a:r>
          </a:p>
        </p:txBody>
      </p:sp>
      <p:sp>
        <p:nvSpPr>
          <p:cNvPr name="TextBox 9" id="9"/>
          <p:cNvSpPr txBox="true"/>
          <p:nvPr/>
        </p:nvSpPr>
        <p:spPr>
          <a:xfrm rot="0">
            <a:off x="4551338" y="2365319"/>
            <a:ext cx="1743194" cy="847725"/>
          </a:xfrm>
          <a:prstGeom prst="rect">
            <a:avLst/>
          </a:prstGeom>
        </p:spPr>
        <p:txBody>
          <a:bodyPr anchor="t" rtlCol="false" tIns="0" lIns="0" bIns="0" rIns="0">
            <a:spAutoFit/>
          </a:bodyPr>
          <a:lstStyle/>
          <a:p>
            <a:pPr algn="ctr">
              <a:lnSpc>
                <a:spcPts val="6720"/>
              </a:lnSpc>
              <a:spcBef>
                <a:spcPct val="0"/>
              </a:spcBef>
            </a:pPr>
            <a:r>
              <a:rPr lang="en-US" sz="5600">
                <a:solidFill>
                  <a:srgbClr val="1C2226"/>
                </a:solidFill>
                <a:latin typeface="Merriweather Bold"/>
                <a:ea typeface="Merriweather Bold"/>
                <a:cs typeface="Merriweather Bold"/>
                <a:sym typeface="Merriweather Bold"/>
              </a:rPr>
              <a:t>Tech</a:t>
            </a:r>
          </a:p>
        </p:txBody>
      </p:sp>
      <p:sp>
        <p:nvSpPr>
          <p:cNvPr name="TextBox 10" id="10"/>
          <p:cNvSpPr txBox="true"/>
          <p:nvPr/>
        </p:nvSpPr>
        <p:spPr>
          <a:xfrm rot="0">
            <a:off x="11834976" y="2365319"/>
            <a:ext cx="2681169" cy="847725"/>
          </a:xfrm>
          <a:prstGeom prst="rect">
            <a:avLst/>
          </a:prstGeom>
        </p:spPr>
        <p:txBody>
          <a:bodyPr anchor="t" rtlCol="false" tIns="0" lIns="0" bIns="0" rIns="0">
            <a:spAutoFit/>
          </a:bodyPr>
          <a:lstStyle/>
          <a:p>
            <a:pPr algn="ctr">
              <a:lnSpc>
                <a:spcPts val="6720"/>
              </a:lnSpc>
              <a:spcBef>
                <a:spcPct val="0"/>
              </a:spcBef>
            </a:pPr>
            <a:r>
              <a:rPr lang="en-US" sz="5600">
                <a:solidFill>
                  <a:srgbClr val="1C2226"/>
                </a:solidFill>
                <a:latin typeface="Merriweather Bold"/>
                <a:ea typeface="Merriweather Bold"/>
                <a:cs typeface="Merriweather Bold"/>
                <a:sym typeface="Merriweather Bold"/>
              </a:rPr>
              <a:t>Politics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0">
            <a:off x="-9525"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
        <p:nvSpPr>
          <p:cNvPr name="TextBox 6" id="6"/>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References</a:t>
            </a:r>
          </a:p>
        </p:txBody>
      </p:sp>
      <p:sp>
        <p:nvSpPr>
          <p:cNvPr name="TextBox 7" id="7"/>
          <p:cNvSpPr txBox="true"/>
          <p:nvPr/>
        </p:nvSpPr>
        <p:spPr>
          <a:xfrm rot="0">
            <a:off x="1426850" y="3205052"/>
            <a:ext cx="15196350" cy="5867400"/>
          </a:xfrm>
          <a:prstGeom prst="rect">
            <a:avLst/>
          </a:prstGeom>
        </p:spPr>
        <p:txBody>
          <a:bodyPr anchor="t" rtlCol="false" tIns="0" lIns="0" bIns="0" rIns="0">
            <a:spAutoFit/>
          </a:bodyPr>
          <a:lstStyle/>
          <a:p>
            <a:pPr algn="l" marL="954785" indent="-477393" lvl="1">
              <a:lnSpc>
                <a:spcPts val="3359"/>
              </a:lnSpc>
              <a:buFont typeface="Arial"/>
              <a:buChar char="•"/>
            </a:pPr>
            <a:r>
              <a:rPr lang="en-US" sz="2799">
                <a:solidFill>
                  <a:srgbClr val="1C2226"/>
                </a:solidFill>
                <a:latin typeface="Merriweather"/>
                <a:ea typeface="Merriweather"/>
                <a:cs typeface="Merriweather"/>
                <a:sym typeface="Merriweather"/>
              </a:rPr>
              <a:t>https://raw.githubusercontent.com/mdsohaib/BBC-News-Classification/master/bbc-text.csv</a:t>
            </a:r>
          </a:p>
          <a:p>
            <a:pPr algn="l" marL="954785" indent="-477393" lvl="1">
              <a:lnSpc>
                <a:spcPts val="3359"/>
              </a:lnSpc>
              <a:buFont typeface="Arial"/>
              <a:buChar char="•"/>
            </a:pPr>
            <a:r>
              <a:rPr lang="en-US" sz="2799">
                <a:solidFill>
                  <a:srgbClr val="1C2226"/>
                </a:solidFill>
                <a:latin typeface="Merriweather"/>
                <a:ea typeface="Merriweather"/>
                <a:cs typeface="Merriweather"/>
                <a:sym typeface="Merriweather"/>
              </a:rPr>
              <a:t>Shah, K., Patel, H., Sanghvi, D. et al. A Comparative Analysis of Logistic Regression, Random Forest and KNN Models for the Text Classification. Augment Hum Res 5, 12 (2020). https://doi.org/10.1007/s41133-020-00032-0</a:t>
            </a:r>
          </a:p>
          <a:p>
            <a:pPr algn="l" marL="954785" indent="-477393" lvl="1">
              <a:lnSpc>
                <a:spcPts val="3359"/>
              </a:lnSpc>
              <a:buFont typeface="Arial"/>
              <a:buChar char="•"/>
            </a:pPr>
            <a:r>
              <a:rPr lang="en-US" sz="2799">
                <a:solidFill>
                  <a:srgbClr val="1C2226"/>
                </a:solidFill>
                <a:latin typeface="Merriweather"/>
                <a:ea typeface="Merriweather"/>
                <a:cs typeface="Merriweather"/>
                <a:sym typeface="Merriweather"/>
              </a:rPr>
              <a:t>F. Miao, P. Zhang, L. Jin and H. Wu, "Chinese News Text Classification Based on Machine Learning Algorithm," 2018 10th International Conference on Intelligent Human-Machine Systems and Cybernetics (IHMSC), Hangzhou, China, 2018, pp. 48-51, doi: 10.1109/IHMSC.2018.10117.</a:t>
            </a:r>
          </a:p>
          <a:p>
            <a:pPr algn="l" marL="954785" indent="-477393" lvl="1">
              <a:lnSpc>
                <a:spcPts val="3359"/>
              </a:lnSpc>
              <a:buFont typeface="Arial"/>
              <a:buChar char="•"/>
            </a:pPr>
            <a:r>
              <a:rPr lang="en-US" sz="2799">
                <a:solidFill>
                  <a:srgbClr val="1C2226"/>
                </a:solidFill>
                <a:latin typeface="Merriweather"/>
                <a:ea typeface="Merriweather"/>
                <a:cs typeface="Merriweather"/>
                <a:sym typeface="Merriweather"/>
              </a:rPr>
              <a:t>Topic Classification of Online News Articles Using Optimized Machine Learning Models. Computers 2023, 12, 16. https://doi.org/10.3390/computers12010016</a:t>
            </a:r>
          </a:p>
          <a:p>
            <a:pPr algn="l" marL="954785" indent="-477393" lvl="1">
              <a:lnSpc>
                <a:spcPts val="3359"/>
              </a:lnSpc>
              <a:buFont typeface="Arial"/>
              <a:buChar char="•"/>
            </a:pPr>
            <a:r>
              <a:rPr lang="en-US" sz="2799">
                <a:solidFill>
                  <a:srgbClr val="1C2226"/>
                </a:solidFill>
                <a:latin typeface="Merriweather"/>
                <a:ea typeface="Merriweather"/>
                <a:cs typeface="Merriweather"/>
                <a:sym typeface="Merriweather"/>
              </a:rPr>
              <a:t>Text classification of BBC news articles and text summarization using text rank</a:t>
            </a:r>
          </a:p>
          <a:p>
            <a:pPr algn="l" marL="954785" indent="-477393" lvl="1">
              <a:lnSpc>
                <a:spcPts val="3359"/>
              </a:lnSpc>
              <a:buFont typeface="Arial"/>
              <a:buChar char="•"/>
            </a:pPr>
            <a:r>
              <a:rPr lang="en-US" sz="2799">
                <a:solidFill>
                  <a:srgbClr val="1C2226"/>
                </a:solidFill>
                <a:latin typeface="Merriweather"/>
                <a:ea typeface="Merriweather"/>
                <a:cs typeface="Merriweather"/>
                <a:sym typeface="Merriweather"/>
              </a:rPr>
              <a:t>https://machinelearningmastery.com/grid-search-hyperparameters-deep-learning-models-python-keras/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2">
              <a:alphaModFix amt="25000"/>
            </a:blip>
            <a:stretch>
              <a:fillRect l="0" t="-493" r="0" b="-493"/>
            </a:stretch>
          </a:blipFill>
        </p:spPr>
      </p:sp>
      <p:sp>
        <p:nvSpPr>
          <p:cNvPr name="Freeform 3" id="3"/>
          <p:cNvSpPr/>
          <p:nvPr/>
        </p:nvSpPr>
        <p:spPr>
          <a:xfrm flipH="false" flipV="false" rot="725997">
            <a:off x="7405174" y="4823311"/>
            <a:ext cx="2645691" cy="2631542"/>
          </a:xfrm>
          <a:custGeom>
            <a:avLst/>
            <a:gdLst/>
            <a:ahLst/>
            <a:cxnLst/>
            <a:rect r="r" b="b" t="t" l="l"/>
            <a:pathLst>
              <a:path h="2631542" w="2645691">
                <a:moveTo>
                  <a:pt x="0" y="0"/>
                </a:moveTo>
                <a:lnTo>
                  <a:pt x="2645691" y="0"/>
                </a:lnTo>
                <a:lnTo>
                  <a:pt x="2645691" y="2631542"/>
                </a:lnTo>
                <a:lnTo>
                  <a:pt x="0" y="2631542"/>
                </a:lnTo>
                <a:lnTo>
                  <a:pt x="0" y="0"/>
                </a:lnTo>
                <a:close/>
              </a:path>
            </a:pathLst>
          </a:custGeom>
          <a:blipFill>
            <a:blip r:embed="rId3"/>
            <a:stretch>
              <a:fillRect l="0" t="0" r="0" b="0"/>
            </a:stretch>
          </a:blipFill>
        </p:spPr>
      </p:sp>
      <p:sp>
        <p:nvSpPr>
          <p:cNvPr name="Freeform 4" id="4"/>
          <p:cNvSpPr/>
          <p:nvPr/>
        </p:nvSpPr>
        <p:spPr>
          <a:xfrm flipH="false" flipV="false" rot="0">
            <a:off x="6385014" y="2322633"/>
            <a:ext cx="2027838" cy="2803925"/>
          </a:xfrm>
          <a:custGeom>
            <a:avLst/>
            <a:gdLst/>
            <a:ahLst/>
            <a:cxnLst/>
            <a:rect r="r" b="b" t="t" l="l"/>
            <a:pathLst>
              <a:path h="2803925" w="2027838">
                <a:moveTo>
                  <a:pt x="0" y="0"/>
                </a:moveTo>
                <a:lnTo>
                  <a:pt x="2027839" y="0"/>
                </a:lnTo>
                <a:lnTo>
                  <a:pt x="2027839" y="2803925"/>
                </a:lnTo>
                <a:lnTo>
                  <a:pt x="0" y="2803925"/>
                </a:lnTo>
                <a:lnTo>
                  <a:pt x="0" y="0"/>
                </a:lnTo>
                <a:close/>
              </a:path>
            </a:pathLst>
          </a:custGeom>
          <a:blipFill>
            <a:blip r:embed="rId4"/>
            <a:stretch>
              <a:fillRect l="0" t="0" r="0" b="0"/>
            </a:stretch>
          </a:blipFill>
        </p:spPr>
      </p:sp>
      <p:sp>
        <p:nvSpPr>
          <p:cNvPr name="Freeform 5" id="5"/>
          <p:cNvSpPr/>
          <p:nvPr/>
        </p:nvSpPr>
        <p:spPr>
          <a:xfrm flipH="false" flipV="false" rot="-3033821">
            <a:off x="5652857" y="2273457"/>
            <a:ext cx="1464314" cy="397805"/>
          </a:xfrm>
          <a:custGeom>
            <a:avLst/>
            <a:gdLst/>
            <a:ahLst/>
            <a:cxnLst/>
            <a:rect r="r" b="b" t="t" l="l"/>
            <a:pathLst>
              <a:path h="397805" w="1464314">
                <a:moveTo>
                  <a:pt x="0" y="0"/>
                </a:moveTo>
                <a:lnTo>
                  <a:pt x="1464314" y="0"/>
                </a:lnTo>
                <a:lnTo>
                  <a:pt x="1464314" y="397805"/>
                </a:lnTo>
                <a:lnTo>
                  <a:pt x="0" y="397805"/>
                </a:lnTo>
                <a:lnTo>
                  <a:pt x="0" y="0"/>
                </a:lnTo>
                <a:close/>
              </a:path>
            </a:pathLst>
          </a:custGeom>
          <a:blipFill>
            <a:blip r:embed="rId5"/>
            <a:stretch>
              <a:fillRect l="0" t="0" r="0" b="0"/>
            </a:stretch>
          </a:blipFill>
        </p:spPr>
      </p:sp>
      <p:sp>
        <p:nvSpPr>
          <p:cNvPr name="Freeform 6" id="6"/>
          <p:cNvSpPr/>
          <p:nvPr/>
        </p:nvSpPr>
        <p:spPr>
          <a:xfrm flipH="false" flipV="false" rot="-1482777">
            <a:off x="4569047" y="2219412"/>
            <a:ext cx="2033427" cy="3106625"/>
          </a:xfrm>
          <a:custGeom>
            <a:avLst/>
            <a:gdLst/>
            <a:ahLst/>
            <a:cxnLst/>
            <a:rect r="r" b="b" t="t" l="l"/>
            <a:pathLst>
              <a:path h="3106625" w="2033427">
                <a:moveTo>
                  <a:pt x="0" y="0"/>
                </a:moveTo>
                <a:lnTo>
                  <a:pt x="2033427" y="0"/>
                </a:lnTo>
                <a:lnTo>
                  <a:pt x="2033427" y="3106624"/>
                </a:lnTo>
                <a:lnTo>
                  <a:pt x="0" y="3106624"/>
                </a:lnTo>
                <a:lnTo>
                  <a:pt x="0" y="0"/>
                </a:lnTo>
                <a:close/>
              </a:path>
            </a:pathLst>
          </a:custGeom>
          <a:blipFill>
            <a:blip r:embed="rId6"/>
            <a:stretch>
              <a:fillRect l="0" t="0" r="0" b="0"/>
            </a:stretch>
          </a:blipFill>
        </p:spPr>
      </p:sp>
      <p:sp>
        <p:nvSpPr>
          <p:cNvPr name="Freeform 7" id="7"/>
          <p:cNvSpPr/>
          <p:nvPr/>
        </p:nvSpPr>
        <p:spPr>
          <a:xfrm flipH="false" flipV="false" rot="0">
            <a:off x="7909696" y="2472359"/>
            <a:ext cx="2295744" cy="3016306"/>
          </a:xfrm>
          <a:custGeom>
            <a:avLst/>
            <a:gdLst/>
            <a:ahLst/>
            <a:cxnLst/>
            <a:rect r="r" b="b" t="t" l="l"/>
            <a:pathLst>
              <a:path h="3016306" w="2295744">
                <a:moveTo>
                  <a:pt x="0" y="0"/>
                </a:moveTo>
                <a:lnTo>
                  <a:pt x="2295745" y="0"/>
                </a:lnTo>
                <a:lnTo>
                  <a:pt x="2295745" y="3016307"/>
                </a:lnTo>
                <a:lnTo>
                  <a:pt x="0" y="3016307"/>
                </a:lnTo>
                <a:lnTo>
                  <a:pt x="0" y="0"/>
                </a:lnTo>
                <a:close/>
              </a:path>
            </a:pathLst>
          </a:custGeom>
          <a:blipFill>
            <a:blip r:embed="rId7"/>
            <a:stretch>
              <a:fillRect l="0" t="0" r="0" b="0"/>
            </a:stretch>
          </a:blipFill>
        </p:spPr>
      </p:sp>
      <p:sp>
        <p:nvSpPr>
          <p:cNvPr name="Freeform 8" id="8"/>
          <p:cNvSpPr/>
          <p:nvPr/>
        </p:nvSpPr>
        <p:spPr>
          <a:xfrm flipH="false" flipV="false" rot="0">
            <a:off x="9826342" y="2909191"/>
            <a:ext cx="2799841" cy="2142644"/>
          </a:xfrm>
          <a:custGeom>
            <a:avLst/>
            <a:gdLst/>
            <a:ahLst/>
            <a:cxnLst/>
            <a:rect r="r" b="b" t="t" l="l"/>
            <a:pathLst>
              <a:path h="2142644" w="2799841">
                <a:moveTo>
                  <a:pt x="0" y="0"/>
                </a:moveTo>
                <a:lnTo>
                  <a:pt x="2799841" y="0"/>
                </a:lnTo>
                <a:lnTo>
                  <a:pt x="2799841" y="2142644"/>
                </a:lnTo>
                <a:lnTo>
                  <a:pt x="0" y="2142644"/>
                </a:lnTo>
                <a:lnTo>
                  <a:pt x="0" y="0"/>
                </a:lnTo>
                <a:close/>
              </a:path>
            </a:pathLst>
          </a:custGeom>
          <a:blipFill>
            <a:blip r:embed="rId8"/>
            <a:stretch>
              <a:fillRect l="0" t="0" r="0" b="0"/>
            </a:stretch>
          </a:blipFill>
        </p:spPr>
      </p:sp>
      <p:sp>
        <p:nvSpPr>
          <p:cNvPr name="Freeform 9" id="9"/>
          <p:cNvSpPr/>
          <p:nvPr/>
        </p:nvSpPr>
        <p:spPr>
          <a:xfrm flipH="false" flipV="false" rot="226439">
            <a:off x="12096125" y="2642729"/>
            <a:ext cx="2563417" cy="2675567"/>
          </a:xfrm>
          <a:custGeom>
            <a:avLst/>
            <a:gdLst/>
            <a:ahLst/>
            <a:cxnLst/>
            <a:rect r="r" b="b" t="t" l="l"/>
            <a:pathLst>
              <a:path h="2675567" w="2563417">
                <a:moveTo>
                  <a:pt x="0" y="0"/>
                </a:moveTo>
                <a:lnTo>
                  <a:pt x="2563417" y="0"/>
                </a:lnTo>
                <a:lnTo>
                  <a:pt x="2563417" y="2675567"/>
                </a:lnTo>
                <a:lnTo>
                  <a:pt x="0" y="2675567"/>
                </a:lnTo>
                <a:lnTo>
                  <a:pt x="0" y="0"/>
                </a:lnTo>
                <a:close/>
              </a:path>
            </a:pathLst>
          </a:custGeom>
          <a:blipFill>
            <a:blip r:embed="rId9"/>
            <a:stretch>
              <a:fillRect l="0" t="0" r="0" b="0"/>
            </a:stretch>
          </a:blipFill>
        </p:spPr>
      </p:sp>
      <p:sp>
        <p:nvSpPr>
          <p:cNvPr name="Freeform 10" id="10"/>
          <p:cNvSpPr/>
          <p:nvPr/>
        </p:nvSpPr>
        <p:spPr>
          <a:xfrm flipH="false" flipV="false" rot="-363569">
            <a:off x="5785915" y="5126558"/>
            <a:ext cx="2123781" cy="2471165"/>
          </a:xfrm>
          <a:custGeom>
            <a:avLst/>
            <a:gdLst/>
            <a:ahLst/>
            <a:cxnLst/>
            <a:rect r="r" b="b" t="t" l="l"/>
            <a:pathLst>
              <a:path h="2471165" w="2123781">
                <a:moveTo>
                  <a:pt x="0" y="0"/>
                </a:moveTo>
                <a:lnTo>
                  <a:pt x="2123781" y="0"/>
                </a:lnTo>
                <a:lnTo>
                  <a:pt x="2123781" y="2471165"/>
                </a:lnTo>
                <a:lnTo>
                  <a:pt x="0" y="2471165"/>
                </a:lnTo>
                <a:lnTo>
                  <a:pt x="0" y="0"/>
                </a:lnTo>
                <a:close/>
              </a:path>
            </a:pathLst>
          </a:custGeom>
          <a:blipFill>
            <a:blip r:embed="rId10"/>
            <a:stretch>
              <a:fillRect l="0" t="0" r="0" b="0"/>
            </a:stretch>
          </a:blipFill>
        </p:spPr>
      </p:sp>
      <p:sp>
        <p:nvSpPr>
          <p:cNvPr name="Freeform 11" id="11"/>
          <p:cNvSpPr/>
          <p:nvPr/>
        </p:nvSpPr>
        <p:spPr>
          <a:xfrm flipH="false" flipV="false" rot="0">
            <a:off x="9807288" y="4909066"/>
            <a:ext cx="2203562" cy="2906147"/>
          </a:xfrm>
          <a:custGeom>
            <a:avLst/>
            <a:gdLst/>
            <a:ahLst/>
            <a:cxnLst/>
            <a:rect r="r" b="b" t="t" l="l"/>
            <a:pathLst>
              <a:path h="2906147" w="2203562">
                <a:moveTo>
                  <a:pt x="0" y="0"/>
                </a:moveTo>
                <a:lnTo>
                  <a:pt x="2203562" y="0"/>
                </a:lnTo>
                <a:lnTo>
                  <a:pt x="2203562" y="2906148"/>
                </a:lnTo>
                <a:lnTo>
                  <a:pt x="0" y="2906148"/>
                </a:lnTo>
                <a:lnTo>
                  <a:pt x="0" y="0"/>
                </a:lnTo>
                <a:close/>
              </a:path>
            </a:pathLst>
          </a:custGeom>
          <a:blipFill>
            <a:blip r:embed="rId11"/>
            <a:stretch>
              <a:fillRect l="0" t="0" r="0" b="0"/>
            </a:stretch>
          </a:blipFill>
        </p:spPr>
      </p:sp>
      <p:grpSp>
        <p:nvGrpSpPr>
          <p:cNvPr name="Group 12" id="12"/>
          <p:cNvGrpSpPr/>
          <p:nvPr/>
        </p:nvGrpSpPr>
        <p:grpSpPr>
          <a:xfrm rot="0">
            <a:off x="-9525" y="0"/>
            <a:ext cx="18288000" cy="450526"/>
            <a:chOff x="0" y="0"/>
            <a:chExt cx="6186311" cy="152400"/>
          </a:xfrm>
        </p:grpSpPr>
        <p:sp>
          <p:nvSpPr>
            <p:cNvPr name="Freeform 13" id="1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
        <p:nvSpPr>
          <p:cNvPr name="Freeform 14" id="14"/>
          <p:cNvSpPr/>
          <p:nvPr/>
        </p:nvSpPr>
        <p:spPr>
          <a:xfrm flipH="false" flipV="false" rot="2928514">
            <a:off x="13847627" y="2692688"/>
            <a:ext cx="1532760" cy="433005"/>
          </a:xfrm>
          <a:custGeom>
            <a:avLst/>
            <a:gdLst/>
            <a:ahLst/>
            <a:cxnLst/>
            <a:rect r="r" b="b" t="t" l="l"/>
            <a:pathLst>
              <a:path h="433005" w="1532760">
                <a:moveTo>
                  <a:pt x="0" y="0"/>
                </a:moveTo>
                <a:lnTo>
                  <a:pt x="1532760" y="0"/>
                </a:lnTo>
                <a:lnTo>
                  <a:pt x="1532760" y="433005"/>
                </a:lnTo>
                <a:lnTo>
                  <a:pt x="0" y="433005"/>
                </a:lnTo>
                <a:lnTo>
                  <a:pt x="0" y="0"/>
                </a:lnTo>
                <a:close/>
              </a:path>
            </a:pathLst>
          </a:custGeom>
          <a:blipFill>
            <a:blip r:embed="rId12"/>
            <a:stretch>
              <a:fillRect l="0" t="0" r="0" b="0"/>
            </a:stretch>
          </a:blipFill>
        </p:spPr>
      </p:sp>
      <p:sp>
        <p:nvSpPr>
          <p:cNvPr name="Freeform 15" id="15"/>
          <p:cNvSpPr/>
          <p:nvPr/>
        </p:nvSpPr>
        <p:spPr>
          <a:xfrm flipH="false" flipV="false" rot="0">
            <a:off x="9807288" y="1932290"/>
            <a:ext cx="657527" cy="1161196"/>
          </a:xfrm>
          <a:custGeom>
            <a:avLst/>
            <a:gdLst/>
            <a:ahLst/>
            <a:cxnLst/>
            <a:rect r="r" b="b" t="t" l="l"/>
            <a:pathLst>
              <a:path h="1161196" w="657527">
                <a:moveTo>
                  <a:pt x="0" y="0"/>
                </a:moveTo>
                <a:lnTo>
                  <a:pt x="657527" y="0"/>
                </a:lnTo>
                <a:lnTo>
                  <a:pt x="657527" y="1161196"/>
                </a:lnTo>
                <a:lnTo>
                  <a:pt x="0" y="1161196"/>
                </a:lnTo>
                <a:lnTo>
                  <a:pt x="0" y="0"/>
                </a:lnTo>
                <a:close/>
              </a:path>
            </a:pathLst>
          </a:custGeom>
          <a:blipFill>
            <a:blip r:embed="rId13"/>
            <a:stretch>
              <a:fillRect l="0" t="0" r="0" b="0"/>
            </a:stretch>
          </a:blipFill>
        </p:spPr>
      </p:sp>
      <p:sp>
        <p:nvSpPr>
          <p:cNvPr name="Freeform 16" id="16"/>
          <p:cNvSpPr/>
          <p:nvPr/>
        </p:nvSpPr>
        <p:spPr>
          <a:xfrm flipH="false" flipV="false" rot="0">
            <a:off x="9417036" y="7215516"/>
            <a:ext cx="2984067" cy="974795"/>
          </a:xfrm>
          <a:custGeom>
            <a:avLst/>
            <a:gdLst/>
            <a:ahLst/>
            <a:cxnLst/>
            <a:rect r="r" b="b" t="t" l="l"/>
            <a:pathLst>
              <a:path h="974795" w="2984067">
                <a:moveTo>
                  <a:pt x="0" y="0"/>
                </a:moveTo>
                <a:lnTo>
                  <a:pt x="2984067" y="0"/>
                </a:lnTo>
                <a:lnTo>
                  <a:pt x="2984067" y="974795"/>
                </a:lnTo>
                <a:lnTo>
                  <a:pt x="0" y="974795"/>
                </a:lnTo>
                <a:lnTo>
                  <a:pt x="0" y="0"/>
                </a:lnTo>
                <a:close/>
              </a:path>
            </a:pathLst>
          </a:custGeom>
          <a:blipFill>
            <a:blip r:embed="rId14"/>
            <a:stretch>
              <a:fillRect l="0" t="0" r="0" b="0"/>
            </a:stretch>
          </a:blipFill>
        </p:spPr>
      </p:sp>
      <p:sp>
        <p:nvSpPr>
          <p:cNvPr name="Freeform 17" id="17"/>
          <p:cNvSpPr/>
          <p:nvPr/>
        </p:nvSpPr>
        <p:spPr>
          <a:xfrm flipH="false" flipV="false" rot="1678267">
            <a:off x="5318817" y="7202497"/>
            <a:ext cx="2132394" cy="517994"/>
          </a:xfrm>
          <a:custGeom>
            <a:avLst/>
            <a:gdLst/>
            <a:ahLst/>
            <a:cxnLst/>
            <a:rect r="r" b="b" t="t" l="l"/>
            <a:pathLst>
              <a:path h="517994" w="2132394">
                <a:moveTo>
                  <a:pt x="0" y="0"/>
                </a:moveTo>
                <a:lnTo>
                  <a:pt x="2132394" y="0"/>
                </a:lnTo>
                <a:lnTo>
                  <a:pt x="2132394" y="517994"/>
                </a:lnTo>
                <a:lnTo>
                  <a:pt x="0" y="517994"/>
                </a:lnTo>
                <a:lnTo>
                  <a:pt x="0" y="0"/>
                </a:lnTo>
                <a:close/>
              </a:path>
            </a:pathLst>
          </a:custGeom>
          <a:blipFill>
            <a:blip r:embed="rId15"/>
            <a:stretch>
              <a:fillRect l="0" t="0" r="0" b="0"/>
            </a:stretch>
          </a:blipFill>
        </p:spPr>
      </p:sp>
      <p:sp>
        <p:nvSpPr>
          <p:cNvPr name="Freeform 18" id="18"/>
          <p:cNvSpPr/>
          <p:nvPr/>
        </p:nvSpPr>
        <p:spPr>
          <a:xfrm flipH="false" flipV="false" rot="-3180609">
            <a:off x="4163747" y="3764350"/>
            <a:ext cx="1031392" cy="432325"/>
          </a:xfrm>
          <a:custGeom>
            <a:avLst/>
            <a:gdLst/>
            <a:ahLst/>
            <a:cxnLst/>
            <a:rect r="r" b="b" t="t" l="l"/>
            <a:pathLst>
              <a:path h="432325" w="1031392">
                <a:moveTo>
                  <a:pt x="0" y="0"/>
                </a:moveTo>
                <a:lnTo>
                  <a:pt x="1031392" y="0"/>
                </a:lnTo>
                <a:lnTo>
                  <a:pt x="1031392" y="432325"/>
                </a:lnTo>
                <a:lnTo>
                  <a:pt x="0" y="432325"/>
                </a:lnTo>
                <a:lnTo>
                  <a:pt x="0" y="0"/>
                </a:lnTo>
                <a:close/>
              </a:path>
            </a:pathLst>
          </a:custGeom>
          <a:blipFill>
            <a:blip r:embed="rId1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0">
            <a:off x="-9525"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
        <p:nvSpPr>
          <p:cNvPr name="Freeform 6" id="6"/>
          <p:cNvSpPr/>
          <p:nvPr/>
        </p:nvSpPr>
        <p:spPr>
          <a:xfrm flipH="false" flipV="false" rot="0">
            <a:off x="2400307" y="3213044"/>
            <a:ext cx="6045256" cy="6045256"/>
          </a:xfrm>
          <a:custGeom>
            <a:avLst/>
            <a:gdLst/>
            <a:ahLst/>
            <a:cxnLst/>
            <a:rect r="r" b="b" t="t" l="l"/>
            <a:pathLst>
              <a:path h="6045256" w="6045256">
                <a:moveTo>
                  <a:pt x="0" y="0"/>
                </a:moveTo>
                <a:lnTo>
                  <a:pt x="6045256" y="0"/>
                </a:lnTo>
                <a:lnTo>
                  <a:pt x="6045256" y="6045256"/>
                </a:lnTo>
                <a:lnTo>
                  <a:pt x="0" y="6045256"/>
                </a:lnTo>
                <a:lnTo>
                  <a:pt x="0" y="0"/>
                </a:lnTo>
                <a:close/>
              </a:path>
            </a:pathLst>
          </a:custGeom>
          <a:blipFill>
            <a:blip r:embed="rId4"/>
            <a:stretch>
              <a:fillRect l="0" t="0" r="0" b="0"/>
            </a:stretch>
          </a:blipFill>
        </p:spPr>
      </p:sp>
      <p:sp>
        <p:nvSpPr>
          <p:cNvPr name="Freeform 7" id="7"/>
          <p:cNvSpPr/>
          <p:nvPr/>
        </p:nvSpPr>
        <p:spPr>
          <a:xfrm flipH="false" flipV="false" rot="0">
            <a:off x="10152932" y="3213044"/>
            <a:ext cx="6045256" cy="6045256"/>
          </a:xfrm>
          <a:custGeom>
            <a:avLst/>
            <a:gdLst/>
            <a:ahLst/>
            <a:cxnLst/>
            <a:rect r="r" b="b" t="t" l="l"/>
            <a:pathLst>
              <a:path h="6045256" w="6045256">
                <a:moveTo>
                  <a:pt x="0" y="0"/>
                </a:moveTo>
                <a:lnTo>
                  <a:pt x="6045256" y="0"/>
                </a:lnTo>
                <a:lnTo>
                  <a:pt x="6045256" y="6045256"/>
                </a:lnTo>
                <a:lnTo>
                  <a:pt x="0" y="6045256"/>
                </a:lnTo>
                <a:lnTo>
                  <a:pt x="0" y="0"/>
                </a:lnTo>
                <a:close/>
              </a:path>
            </a:pathLst>
          </a:custGeom>
          <a:blipFill>
            <a:blip r:embed="rId5"/>
            <a:stretch>
              <a:fillRect l="0" t="0" r="0" b="0"/>
            </a:stretch>
          </a:blipFill>
        </p:spPr>
      </p:sp>
      <p:sp>
        <p:nvSpPr>
          <p:cNvPr name="TextBox 8" id="8"/>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Visualization (contd.)</a:t>
            </a:r>
          </a:p>
        </p:txBody>
      </p:sp>
      <p:sp>
        <p:nvSpPr>
          <p:cNvPr name="TextBox 9" id="9"/>
          <p:cNvSpPr txBox="true"/>
          <p:nvPr/>
        </p:nvSpPr>
        <p:spPr>
          <a:xfrm rot="0">
            <a:off x="3830236" y="2365319"/>
            <a:ext cx="3185398" cy="847725"/>
          </a:xfrm>
          <a:prstGeom prst="rect">
            <a:avLst/>
          </a:prstGeom>
        </p:spPr>
        <p:txBody>
          <a:bodyPr anchor="t" rtlCol="false" tIns="0" lIns="0" bIns="0" rIns="0">
            <a:spAutoFit/>
          </a:bodyPr>
          <a:lstStyle/>
          <a:p>
            <a:pPr algn="ctr">
              <a:lnSpc>
                <a:spcPts val="6720"/>
              </a:lnSpc>
              <a:spcBef>
                <a:spcPct val="0"/>
              </a:spcBef>
            </a:pPr>
            <a:r>
              <a:rPr lang="en-US" sz="5600">
                <a:solidFill>
                  <a:srgbClr val="1C2226"/>
                </a:solidFill>
                <a:latin typeface="Merriweather Bold"/>
                <a:ea typeface="Merriweather Bold"/>
                <a:cs typeface="Merriweather Bold"/>
                <a:sym typeface="Merriweather Bold"/>
              </a:rPr>
              <a:t>Business</a:t>
            </a:r>
          </a:p>
        </p:txBody>
      </p:sp>
      <p:sp>
        <p:nvSpPr>
          <p:cNvPr name="TextBox 10" id="10"/>
          <p:cNvSpPr txBox="true"/>
          <p:nvPr/>
        </p:nvSpPr>
        <p:spPr>
          <a:xfrm rot="0">
            <a:off x="10537433" y="2365319"/>
            <a:ext cx="5276255" cy="847725"/>
          </a:xfrm>
          <a:prstGeom prst="rect">
            <a:avLst/>
          </a:prstGeom>
        </p:spPr>
        <p:txBody>
          <a:bodyPr anchor="t" rtlCol="false" tIns="0" lIns="0" bIns="0" rIns="0">
            <a:spAutoFit/>
          </a:bodyPr>
          <a:lstStyle/>
          <a:p>
            <a:pPr algn="ctr">
              <a:lnSpc>
                <a:spcPts val="6720"/>
              </a:lnSpc>
              <a:spcBef>
                <a:spcPct val="0"/>
              </a:spcBef>
            </a:pPr>
            <a:r>
              <a:rPr lang="en-US" sz="5600">
                <a:solidFill>
                  <a:srgbClr val="1C2226"/>
                </a:solidFill>
                <a:latin typeface="Merriweather Bold"/>
                <a:ea typeface="Merriweather Bold"/>
                <a:cs typeface="Merriweather Bold"/>
                <a:sym typeface="Merriweather Bold"/>
              </a:rPr>
              <a:t>Entertainment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0">
            <a:off x="-9525"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
        <p:nvSpPr>
          <p:cNvPr name="Freeform 6" id="6"/>
          <p:cNvSpPr/>
          <p:nvPr/>
        </p:nvSpPr>
        <p:spPr>
          <a:xfrm flipH="false" flipV="false" rot="0">
            <a:off x="6111847" y="3213044"/>
            <a:ext cx="6045256" cy="6045256"/>
          </a:xfrm>
          <a:custGeom>
            <a:avLst/>
            <a:gdLst/>
            <a:ahLst/>
            <a:cxnLst/>
            <a:rect r="r" b="b" t="t" l="l"/>
            <a:pathLst>
              <a:path h="6045256" w="6045256">
                <a:moveTo>
                  <a:pt x="0" y="0"/>
                </a:moveTo>
                <a:lnTo>
                  <a:pt x="6045256" y="0"/>
                </a:lnTo>
                <a:lnTo>
                  <a:pt x="6045256" y="6045256"/>
                </a:lnTo>
                <a:lnTo>
                  <a:pt x="0" y="6045256"/>
                </a:lnTo>
                <a:lnTo>
                  <a:pt x="0" y="0"/>
                </a:lnTo>
                <a:close/>
              </a:path>
            </a:pathLst>
          </a:custGeom>
          <a:blipFill>
            <a:blip r:embed="rId4"/>
            <a:stretch>
              <a:fillRect l="0" t="0" r="0" b="0"/>
            </a:stretch>
          </a:blipFill>
        </p:spPr>
      </p:sp>
      <p:sp>
        <p:nvSpPr>
          <p:cNvPr name="TextBox 7" id="7"/>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Visualization (contd.)</a:t>
            </a:r>
          </a:p>
        </p:txBody>
      </p:sp>
      <p:sp>
        <p:nvSpPr>
          <p:cNvPr name="TextBox 8" id="8"/>
          <p:cNvSpPr txBox="true"/>
          <p:nvPr/>
        </p:nvSpPr>
        <p:spPr>
          <a:xfrm rot="0">
            <a:off x="7973437" y="2365319"/>
            <a:ext cx="2322076" cy="847725"/>
          </a:xfrm>
          <a:prstGeom prst="rect">
            <a:avLst/>
          </a:prstGeom>
        </p:spPr>
        <p:txBody>
          <a:bodyPr anchor="t" rtlCol="false" tIns="0" lIns="0" bIns="0" rIns="0">
            <a:spAutoFit/>
          </a:bodyPr>
          <a:lstStyle/>
          <a:p>
            <a:pPr algn="ctr">
              <a:lnSpc>
                <a:spcPts val="6720"/>
              </a:lnSpc>
              <a:spcBef>
                <a:spcPct val="0"/>
              </a:spcBef>
            </a:pPr>
            <a:r>
              <a:rPr lang="en-US" sz="5600">
                <a:solidFill>
                  <a:srgbClr val="1C2226"/>
                </a:solidFill>
                <a:latin typeface="Merriweather Bold"/>
                <a:ea typeface="Merriweather Bold"/>
                <a:cs typeface="Merriweather Bold"/>
                <a:sym typeface="Merriweather Bold"/>
              </a:rPr>
              <a:t>Sports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grpSp>
        <p:nvGrpSpPr>
          <p:cNvPr name="Group 4" id="4"/>
          <p:cNvGrpSpPr/>
          <p:nvPr/>
        </p:nvGrpSpPr>
        <p:grpSpPr>
          <a:xfrm rot="0">
            <a:off x="-9525"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
        <p:nvSpPr>
          <p:cNvPr name="Freeform 6" id="6"/>
          <p:cNvSpPr/>
          <p:nvPr/>
        </p:nvSpPr>
        <p:spPr>
          <a:xfrm flipH="false" flipV="false" rot="0">
            <a:off x="1362729" y="3113225"/>
            <a:ext cx="7911834" cy="5889339"/>
          </a:xfrm>
          <a:custGeom>
            <a:avLst/>
            <a:gdLst/>
            <a:ahLst/>
            <a:cxnLst/>
            <a:rect r="r" b="b" t="t" l="l"/>
            <a:pathLst>
              <a:path h="5889339" w="7911834">
                <a:moveTo>
                  <a:pt x="0" y="0"/>
                </a:moveTo>
                <a:lnTo>
                  <a:pt x="7911835" y="0"/>
                </a:lnTo>
                <a:lnTo>
                  <a:pt x="7911835" y="5889339"/>
                </a:lnTo>
                <a:lnTo>
                  <a:pt x="0" y="5889339"/>
                </a:lnTo>
                <a:lnTo>
                  <a:pt x="0" y="0"/>
                </a:lnTo>
                <a:close/>
              </a:path>
            </a:pathLst>
          </a:custGeom>
          <a:blipFill>
            <a:blip r:embed="rId4"/>
            <a:stretch>
              <a:fillRect l="0" t="0" r="0" b="0"/>
            </a:stretch>
          </a:blipFill>
        </p:spPr>
      </p:sp>
      <p:sp>
        <p:nvSpPr>
          <p:cNvPr name="Freeform 7" id="7"/>
          <p:cNvSpPr/>
          <p:nvPr/>
        </p:nvSpPr>
        <p:spPr>
          <a:xfrm flipH="false" flipV="false" rot="0">
            <a:off x="10116715" y="3113225"/>
            <a:ext cx="7666303" cy="5854268"/>
          </a:xfrm>
          <a:custGeom>
            <a:avLst/>
            <a:gdLst/>
            <a:ahLst/>
            <a:cxnLst/>
            <a:rect r="r" b="b" t="t" l="l"/>
            <a:pathLst>
              <a:path h="5854268" w="7666303">
                <a:moveTo>
                  <a:pt x="0" y="0"/>
                </a:moveTo>
                <a:lnTo>
                  <a:pt x="7666303" y="0"/>
                </a:lnTo>
                <a:lnTo>
                  <a:pt x="7666303" y="5854268"/>
                </a:lnTo>
                <a:lnTo>
                  <a:pt x="0" y="5854268"/>
                </a:lnTo>
                <a:lnTo>
                  <a:pt x="0" y="0"/>
                </a:lnTo>
                <a:close/>
              </a:path>
            </a:pathLst>
          </a:custGeom>
          <a:blipFill>
            <a:blip r:embed="rId5"/>
            <a:stretch>
              <a:fillRect l="0" t="0" r="0" b="0"/>
            </a:stretch>
          </a:blipFill>
        </p:spPr>
      </p:sp>
      <p:sp>
        <p:nvSpPr>
          <p:cNvPr name="TextBox 8" id="8"/>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Visualization (contd.)</a:t>
            </a:r>
          </a:p>
        </p:txBody>
      </p:sp>
      <p:sp>
        <p:nvSpPr>
          <p:cNvPr name="TextBox 9" id="9"/>
          <p:cNvSpPr txBox="true"/>
          <p:nvPr/>
        </p:nvSpPr>
        <p:spPr>
          <a:xfrm rot="0">
            <a:off x="1365855" y="2541725"/>
            <a:ext cx="5558135" cy="419100"/>
          </a:xfrm>
          <a:prstGeom prst="rect">
            <a:avLst/>
          </a:prstGeom>
        </p:spPr>
        <p:txBody>
          <a:bodyPr anchor="t" rtlCol="false" tIns="0" lIns="0" bIns="0" rIns="0">
            <a:spAutoFit/>
          </a:bodyPr>
          <a:lstStyle/>
          <a:p>
            <a:pPr algn="ctr">
              <a:lnSpc>
                <a:spcPts val="3359"/>
              </a:lnSpc>
              <a:spcBef>
                <a:spcPct val="0"/>
              </a:spcBef>
            </a:pPr>
            <a:r>
              <a:rPr lang="en-US" sz="2799">
                <a:solidFill>
                  <a:srgbClr val="1C2226"/>
                </a:solidFill>
                <a:latin typeface="Merriweather"/>
                <a:ea typeface="Merriweather"/>
                <a:cs typeface="Merriweather"/>
                <a:sym typeface="Merriweather"/>
              </a:rPr>
              <a:t>Boxplot - Helps to find outliers.</a:t>
            </a:r>
          </a:p>
        </p:txBody>
      </p:sp>
      <p:sp>
        <p:nvSpPr>
          <p:cNvPr name="TextBox 10" id="10"/>
          <p:cNvSpPr txBox="true"/>
          <p:nvPr/>
        </p:nvSpPr>
        <p:spPr>
          <a:xfrm rot="0">
            <a:off x="10116715" y="2541725"/>
            <a:ext cx="6894195" cy="419100"/>
          </a:xfrm>
          <a:prstGeom prst="rect">
            <a:avLst/>
          </a:prstGeom>
        </p:spPr>
        <p:txBody>
          <a:bodyPr anchor="t" rtlCol="false" tIns="0" lIns="0" bIns="0" rIns="0">
            <a:spAutoFit/>
          </a:bodyPr>
          <a:lstStyle/>
          <a:p>
            <a:pPr algn="ctr">
              <a:lnSpc>
                <a:spcPts val="3359"/>
              </a:lnSpc>
              <a:spcBef>
                <a:spcPct val="0"/>
              </a:spcBef>
            </a:pPr>
            <a:r>
              <a:rPr lang="en-US" sz="2799">
                <a:solidFill>
                  <a:srgbClr val="1C2226"/>
                </a:solidFill>
                <a:latin typeface="Merriweather"/>
                <a:ea typeface="Merriweather"/>
                <a:cs typeface="Merriweather"/>
                <a:sym typeface="Merriweather"/>
              </a:rPr>
              <a:t>Histogram - Having  words under 2000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sp>
        <p:nvSpPr>
          <p:cNvPr name="TextBox 4" id="4"/>
          <p:cNvSpPr txBox="true"/>
          <p:nvPr/>
        </p:nvSpPr>
        <p:spPr>
          <a:xfrm rot="0">
            <a:off x="1531425" y="3138200"/>
            <a:ext cx="15196350" cy="4019550"/>
          </a:xfrm>
          <a:prstGeom prst="rect">
            <a:avLst/>
          </a:prstGeom>
        </p:spPr>
        <p:txBody>
          <a:bodyPr anchor="t" rtlCol="false" tIns="0" lIns="0" bIns="0" rIns="0">
            <a:spAutoFit/>
          </a:bodyPr>
          <a:lstStyle/>
          <a:p>
            <a:pPr algn="l" marL="1022982" indent="-511491" lvl="1">
              <a:lnSpc>
                <a:spcPts val="3599"/>
              </a:lnSpc>
              <a:buFont typeface="Arial"/>
              <a:buChar char="•"/>
            </a:pPr>
            <a:r>
              <a:rPr lang="en-US" sz="2999">
                <a:solidFill>
                  <a:srgbClr val="1C2226"/>
                </a:solidFill>
                <a:latin typeface="Merriweather"/>
                <a:ea typeface="Merriweather"/>
                <a:cs typeface="Merriweather"/>
                <a:sym typeface="Merriweather"/>
              </a:rPr>
              <a:t>Text preprocessing involves eliminating noise such as punctuation, numbers, and irrelevant words (stop words) from the dataset. </a:t>
            </a:r>
          </a:p>
          <a:p>
            <a:pPr algn="l">
              <a:lnSpc>
                <a:spcPts val="3599"/>
              </a:lnSpc>
            </a:pPr>
          </a:p>
          <a:p>
            <a:pPr algn="l" marL="1022982" indent="-511491" lvl="1">
              <a:lnSpc>
                <a:spcPts val="3599"/>
              </a:lnSpc>
              <a:buFont typeface="Arial"/>
              <a:buChar char="•"/>
            </a:pPr>
            <a:r>
              <a:rPr lang="en-US" sz="2999">
                <a:solidFill>
                  <a:srgbClr val="1C2226"/>
                </a:solidFill>
                <a:latin typeface="Merriweather"/>
                <a:ea typeface="Merriweather"/>
                <a:cs typeface="Merriweather"/>
                <a:sym typeface="Merriweather"/>
              </a:rPr>
              <a:t>The goal is to make the text more uniform and structured, thereby helping NLP models focus on meaningful information and improving their efficiency and effectiveness.</a:t>
            </a:r>
          </a:p>
          <a:p>
            <a:pPr algn="l">
              <a:lnSpc>
                <a:spcPts val="3599"/>
              </a:lnSpc>
            </a:pPr>
          </a:p>
          <a:p>
            <a:pPr algn="l" marL="1022982" indent="-511491" lvl="1">
              <a:lnSpc>
                <a:spcPts val="3599"/>
              </a:lnSpc>
              <a:buFont typeface="Arial"/>
              <a:buChar char="•"/>
            </a:pPr>
            <a:r>
              <a:rPr lang="en-US" sz="2999">
                <a:solidFill>
                  <a:srgbClr val="1C2226"/>
                </a:solidFill>
                <a:latin typeface="Merriweather"/>
                <a:ea typeface="Merriweather"/>
                <a:cs typeface="Merriweather"/>
                <a:sym typeface="Merriweather"/>
              </a:rPr>
              <a:t>Python libraries like NumPy, pandas, and scikit-learn are commonly used to streamline these tasks, ensuring efficient data handling and analysis.</a:t>
            </a:r>
          </a:p>
        </p:txBody>
      </p:sp>
      <p:sp>
        <p:nvSpPr>
          <p:cNvPr name="TextBox 5" id="5"/>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Data Preprocessing</a:t>
            </a:r>
          </a:p>
        </p:txBody>
      </p:sp>
      <p:grpSp>
        <p:nvGrpSpPr>
          <p:cNvPr name="Group 6" id="6"/>
          <p:cNvGrpSpPr/>
          <p:nvPr/>
        </p:nvGrpSpPr>
        <p:grpSpPr>
          <a:xfrm rot="0">
            <a:off x="-14400" y="0"/>
            <a:ext cx="18288000" cy="450526"/>
            <a:chOff x="0" y="0"/>
            <a:chExt cx="6186311" cy="152400"/>
          </a:xfrm>
        </p:grpSpPr>
        <p:sp>
          <p:nvSpPr>
            <p:cNvPr name="Freeform 7" id="7"/>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EED"/>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897959"/>
            <a:ext cx="18297525" cy="12082917"/>
          </a:xfrm>
          <a:custGeom>
            <a:avLst/>
            <a:gdLst/>
            <a:ahLst/>
            <a:cxnLst/>
            <a:rect r="r" b="b" t="t" l="l"/>
            <a:pathLst>
              <a:path h="12082917" w="18297525">
                <a:moveTo>
                  <a:pt x="0" y="0"/>
                </a:moveTo>
                <a:lnTo>
                  <a:pt x="18297525" y="0"/>
                </a:lnTo>
                <a:lnTo>
                  <a:pt x="18297525" y="12082918"/>
                </a:lnTo>
                <a:lnTo>
                  <a:pt x="0" y="12082918"/>
                </a:lnTo>
                <a:lnTo>
                  <a:pt x="0" y="0"/>
                </a:lnTo>
                <a:close/>
              </a:path>
            </a:pathLst>
          </a:custGeom>
          <a:blipFill>
            <a:blip r:embed="rId3">
              <a:alphaModFix amt="25000"/>
            </a:blip>
            <a:stretch>
              <a:fillRect l="0" t="-493" r="0" b="-493"/>
            </a:stretch>
          </a:blipFill>
        </p:spPr>
      </p:sp>
      <p:sp>
        <p:nvSpPr>
          <p:cNvPr name="AutoShape 3" id="3"/>
          <p:cNvSpPr/>
          <p:nvPr/>
        </p:nvSpPr>
        <p:spPr>
          <a:xfrm rot="8498">
            <a:off x="1426826" y="1989275"/>
            <a:ext cx="15411347" cy="0"/>
          </a:xfrm>
          <a:prstGeom prst="line">
            <a:avLst/>
          </a:prstGeom>
          <a:ln cap="rnd" w="19050">
            <a:solidFill>
              <a:srgbClr val="607A53"/>
            </a:solidFill>
            <a:prstDash val="solid"/>
            <a:headEnd type="none" len="sm" w="sm"/>
            <a:tailEnd type="none" len="sm" w="sm"/>
          </a:ln>
        </p:spPr>
      </p:sp>
      <p:sp>
        <p:nvSpPr>
          <p:cNvPr name="TextBox 4" id="4"/>
          <p:cNvSpPr txBox="true"/>
          <p:nvPr/>
        </p:nvSpPr>
        <p:spPr>
          <a:xfrm rot="0">
            <a:off x="1560225" y="968101"/>
            <a:ext cx="15167550" cy="847725"/>
          </a:xfrm>
          <a:prstGeom prst="rect">
            <a:avLst/>
          </a:prstGeom>
        </p:spPr>
        <p:txBody>
          <a:bodyPr anchor="t" rtlCol="false" tIns="0" lIns="0" bIns="0" rIns="0">
            <a:spAutoFit/>
          </a:bodyPr>
          <a:lstStyle/>
          <a:p>
            <a:pPr algn="ctr">
              <a:lnSpc>
                <a:spcPts val="6719"/>
              </a:lnSpc>
            </a:pPr>
            <a:r>
              <a:rPr lang="en-US" sz="5599">
                <a:solidFill>
                  <a:srgbClr val="1C2226"/>
                </a:solidFill>
                <a:latin typeface="Merriweather Bold"/>
                <a:ea typeface="Merriweather Bold"/>
                <a:cs typeface="Merriweather Bold"/>
                <a:sym typeface="Merriweather Bold"/>
              </a:rPr>
              <a:t>Data Preprocessing</a:t>
            </a:r>
          </a:p>
        </p:txBody>
      </p:sp>
      <p:sp>
        <p:nvSpPr>
          <p:cNvPr name="AutoShape 5" id="5"/>
          <p:cNvSpPr/>
          <p:nvPr/>
        </p:nvSpPr>
        <p:spPr>
          <a:xfrm>
            <a:off x="5167575" y="1979750"/>
            <a:ext cx="0" cy="6926788"/>
          </a:xfrm>
          <a:prstGeom prst="line">
            <a:avLst/>
          </a:prstGeom>
          <a:ln cap="rnd" w="9525">
            <a:solidFill>
              <a:srgbClr val="000000"/>
            </a:solidFill>
            <a:prstDash val="solid"/>
            <a:headEnd type="none" len="sm" w="sm"/>
            <a:tailEnd type="none" len="sm" w="sm"/>
          </a:ln>
        </p:spPr>
      </p:sp>
      <p:grpSp>
        <p:nvGrpSpPr>
          <p:cNvPr name="Group 6" id="6"/>
          <p:cNvGrpSpPr/>
          <p:nvPr/>
        </p:nvGrpSpPr>
        <p:grpSpPr>
          <a:xfrm rot="0">
            <a:off x="1468800" y="4771710"/>
            <a:ext cx="3201000" cy="2048129"/>
            <a:chOff x="0" y="0"/>
            <a:chExt cx="4268000" cy="2730839"/>
          </a:xfrm>
        </p:grpSpPr>
        <p:sp>
          <p:nvSpPr>
            <p:cNvPr name="Freeform 7" id="7"/>
            <p:cNvSpPr/>
            <p:nvPr/>
          </p:nvSpPr>
          <p:spPr>
            <a:xfrm flipH="false" flipV="false" rot="0">
              <a:off x="0" y="0"/>
              <a:ext cx="4267962" cy="2730869"/>
            </a:xfrm>
            <a:custGeom>
              <a:avLst/>
              <a:gdLst/>
              <a:ahLst/>
              <a:cxnLst/>
              <a:rect r="r" b="b" t="t" l="l"/>
              <a:pathLst>
                <a:path h="2730869" w="4267962">
                  <a:moveTo>
                    <a:pt x="0" y="0"/>
                  </a:moveTo>
                  <a:lnTo>
                    <a:pt x="4267962" y="0"/>
                  </a:lnTo>
                  <a:lnTo>
                    <a:pt x="4267962" y="2730869"/>
                  </a:lnTo>
                  <a:lnTo>
                    <a:pt x="0" y="2730869"/>
                  </a:lnTo>
                  <a:close/>
                </a:path>
              </a:pathLst>
            </a:custGeom>
            <a:solidFill>
              <a:srgbClr val="C7C7C7"/>
            </a:solidFill>
          </p:spPr>
        </p:sp>
        <p:sp>
          <p:nvSpPr>
            <p:cNvPr name="TextBox 8" id="8"/>
            <p:cNvSpPr txBox="true"/>
            <p:nvPr/>
          </p:nvSpPr>
          <p:spPr>
            <a:xfrm>
              <a:off x="0" y="-9525"/>
              <a:ext cx="4268000" cy="2740364"/>
            </a:xfrm>
            <a:prstGeom prst="rect">
              <a:avLst/>
            </a:prstGeom>
          </p:spPr>
          <p:txBody>
            <a:bodyPr anchor="ctr" rtlCol="false" tIns="50800" lIns="50800" bIns="50800" rIns="50800"/>
            <a:lstStyle/>
            <a:p>
              <a:pPr algn="l">
                <a:lnSpc>
                  <a:spcPts val="4800"/>
                </a:lnSpc>
              </a:pPr>
              <a:r>
                <a:rPr lang="en-US" sz="4000">
                  <a:solidFill>
                    <a:srgbClr val="1C2226"/>
                  </a:solidFill>
                  <a:latin typeface="Merriweather Bold"/>
                  <a:ea typeface="Merriweather Bold"/>
                  <a:cs typeface="Merriweather Bold"/>
                  <a:sym typeface="Merriweather Bold"/>
                </a:rPr>
                <a:t>Steps involved</a:t>
              </a:r>
            </a:p>
          </p:txBody>
        </p:sp>
      </p:grpSp>
      <p:sp>
        <p:nvSpPr>
          <p:cNvPr name="TextBox 9" id="9"/>
          <p:cNvSpPr txBox="true"/>
          <p:nvPr/>
        </p:nvSpPr>
        <p:spPr>
          <a:xfrm rot="0">
            <a:off x="6900450" y="3105987"/>
            <a:ext cx="4081950" cy="609600"/>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Lowercasing</a:t>
            </a:r>
          </a:p>
        </p:txBody>
      </p:sp>
      <p:grpSp>
        <p:nvGrpSpPr>
          <p:cNvPr name="Group 10" id="10"/>
          <p:cNvGrpSpPr/>
          <p:nvPr/>
        </p:nvGrpSpPr>
        <p:grpSpPr>
          <a:xfrm rot="0">
            <a:off x="5707200" y="3042450"/>
            <a:ext cx="1054200" cy="747600"/>
            <a:chOff x="0" y="0"/>
            <a:chExt cx="1405600" cy="996800"/>
          </a:xfrm>
        </p:grpSpPr>
        <p:sp>
          <p:nvSpPr>
            <p:cNvPr name="Freeform 11" id="11"/>
            <p:cNvSpPr/>
            <p:nvPr/>
          </p:nvSpPr>
          <p:spPr>
            <a:xfrm flipH="false" flipV="false" rot="0">
              <a:off x="0" y="0"/>
              <a:ext cx="1405636" cy="996823"/>
            </a:xfrm>
            <a:custGeom>
              <a:avLst/>
              <a:gdLst/>
              <a:ahLst/>
              <a:cxnLst/>
              <a:rect r="r" b="b" t="t" l="l"/>
              <a:pathLst>
                <a:path h="996823" w="1405636">
                  <a:moveTo>
                    <a:pt x="0" y="0"/>
                  </a:moveTo>
                  <a:lnTo>
                    <a:pt x="1405636" y="0"/>
                  </a:lnTo>
                  <a:lnTo>
                    <a:pt x="1405636" y="996823"/>
                  </a:lnTo>
                  <a:lnTo>
                    <a:pt x="0" y="996823"/>
                  </a:lnTo>
                  <a:close/>
                </a:path>
              </a:pathLst>
            </a:custGeom>
            <a:solidFill>
              <a:srgbClr val="607A53"/>
            </a:solidFill>
          </p:spPr>
        </p:sp>
        <p:sp>
          <p:nvSpPr>
            <p:cNvPr name="TextBox 12" id="12"/>
            <p:cNvSpPr txBox="true"/>
            <p:nvPr/>
          </p:nvSpPr>
          <p:spPr>
            <a:xfrm>
              <a:off x="0" y="-9525"/>
              <a:ext cx="1405600" cy="1006325"/>
            </a:xfrm>
            <a:prstGeom prst="rect">
              <a:avLst/>
            </a:prstGeom>
          </p:spPr>
          <p:txBody>
            <a:bodyPr anchor="ctr" rtlCol="false" tIns="50800" lIns="50800" bIns="50800" rIns="50800"/>
            <a:lstStyle/>
            <a:p>
              <a:pPr algn="ctr">
                <a:lnSpc>
                  <a:spcPts val="4800"/>
                </a:lnSpc>
              </a:pPr>
              <a:r>
                <a:rPr lang="en-US" sz="4000">
                  <a:solidFill>
                    <a:srgbClr val="F1EEED"/>
                  </a:solidFill>
                  <a:latin typeface="Merriweather Bold"/>
                  <a:ea typeface="Merriweather Bold"/>
                  <a:cs typeface="Merriweather Bold"/>
                  <a:sym typeface="Merriweather Bold"/>
                </a:rPr>
                <a:t>01</a:t>
              </a:r>
            </a:p>
          </p:txBody>
        </p:sp>
      </p:grpSp>
      <p:sp>
        <p:nvSpPr>
          <p:cNvPr name="TextBox 13" id="13"/>
          <p:cNvSpPr txBox="true"/>
          <p:nvPr/>
        </p:nvSpPr>
        <p:spPr>
          <a:xfrm rot="0">
            <a:off x="6900450" y="5095875"/>
            <a:ext cx="4081950" cy="1209675"/>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Punctuation Removal</a:t>
            </a:r>
          </a:p>
        </p:txBody>
      </p:sp>
      <p:grpSp>
        <p:nvGrpSpPr>
          <p:cNvPr name="Group 14" id="14"/>
          <p:cNvGrpSpPr/>
          <p:nvPr/>
        </p:nvGrpSpPr>
        <p:grpSpPr>
          <a:xfrm rot="0">
            <a:off x="5707200" y="5191050"/>
            <a:ext cx="1054200" cy="747600"/>
            <a:chOff x="0" y="0"/>
            <a:chExt cx="1405600" cy="996800"/>
          </a:xfrm>
        </p:grpSpPr>
        <p:sp>
          <p:nvSpPr>
            <p:cNvPr name="Freeform 15" id="15"/>
            <p:cNvSpPr/>
            <p:nvPr/>
          </p:nvSpPr>
          <p:spPr>
            <a:xfrm flipH="false" flipV="false" rot="0">
              <a:off x="0" y="0"/>
              <a:ext cx="1405636" cy="996823"/>
            </a:xfrm>
            <a:custGeom>
              <a:avLst/>
              <a:gdLst/>
              <a:ahLst/>
              <a:cxnLst/>
              <a:rect r="r" b="b" t="t" l="l"/>
              <a:pathLst>
                <a:path h="996823" w="1405636">
                  <a:moveTo>
                    <a:pt x="0" y="0"/>
                  </a:moveTo>
                  <a:lnTo>
                    <a:pt x="1405636" y="0"/>
                  </a:lnTo>
                  <a:lnTo>
                    <a:pt x="1405636" y="996823"/>
                  </a:lnTo>
                  <a:lnTo>
                    <a:pt x="0" y="996823"/>
                  </a:lnTo>
                  <a:close/>
                </a:path>
              </a:pathLst>
            </a:custGeom>
            <a:solidFill>
              <a:srgbClr val="607A53"/>
            </a:solidFill>
          </p:spPr>
        </p:sp>
        <p:sp>
          <p:nvSpPr>
            <p:cNvPr name="TextBox 16" id="16"/>
            <p:cNvSpPr txBox="true"/>
            <p:nvPr/>
          </p:nvSpPr>
          <p:spPr>
            <a:xfrm>
              <a:off x="0" y="-9525"/>
              <a:ext cx="1405600" cy="1006325"/>
            </a:xfrm>
            <a:prstGeom prst="rect">
              <a:avLst/>
            </a:prstGeom>
          </p:spPr>
          <p:txBody>
            <a:bodyPr anchor="ctr" rtlCol="false" tIns="50800" lIns="50800" bIns="50800" rIns="50800"/>
            <a:lstStyle/>
            <a:p>
              <a:pPr algn="ctr">
                <a:lnSpc>
                  <a:spcPts val="4800"/>
                </a:lnSpc>
              </a:pPr>
              <a:r>
                <a:rPr lang="en-US" sz="4000">
                  <a:solidFill>
                    <a:srgbClr val="F1EEED"/>
                  </a:solidFill>
                  <a:latin typeface="Merriweather Bold"/>
                  <a:ea typeface="Merriweather Bold"/>
                  <a:cs typeface="Merriweather Bold"/>
                  <a:sym typeface="Merriweather Bold"/>
                </a:rPr>
                <a:t>02</a:t>
              </a:r>
            </a:p>
          </p:txBody>
        </p:sp>
      </p:grpSp>
      <p:sp>
        <p:nvSpPr>
          <p:cNvPr name="TextBox 17" id="17"/>
          <p:cNvSpPr txBox="true"/>
          <p:nvPr/>
        </p:nvSpPr>
        <p:spPr>
          <a:xfrm rot="0">
            <a:off x="6900450" y="7261950"/>
            <a:ext cx="4081950" cy="1209675"/>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Numbers Removal</a:t>
            </a:r>
          </a:p>
        </p:txBody>
      </p:sp>
      <p:grpSp>
        <p:nvGrpSpPr>
          <p:cNvPr name="Group 18" id="18"/>
          <p:cNvGrpSpPr/>
          <p:nvPr/>
        </p:nvGrpSpPr>
        <p:grpSpPr>
          <a:xfrm rot="0">
            <a:off x="5707200" y="7365250"/>
            <a:ext cx="1054200" cy="747600"/>
            <a:chOff x="0" y="0"/>
            <a:chExt cx="1405600" cy="996800"/>
          </a:xfrm>
        </p:grpSpPr>
        <p:sp>
          <p:nvSpPr>
            <p:cNvPr name="Freeform 19" id="19"/>
            <p:cNvSpPr/>
            <p:nvPr/>
          </p:nvSpPr>
          <p:spPr>
            <a:xfrm flipH="false" flipV="false" rot="0">
              <a:off x="0" y="0"/>
              <a:ext cx="1405636" cy="996823"/>
            </a:xfrm>
            <a:custGeom>
              <a:avLst/>
              <a:gdLst/>
              <a:ahLst/>
              <a:cxnLst/>
              <a:rect r="r" b="b" t="t" l="l"/>
              <a:pathLst>
                <a:path h="996823" w="1405636">
                  <a:moveTo>
                    <a:pt x="0" y="0"/>
                  </a:moveTo>
                  <a:lnTo>
                    <a:pt x="1405636" y="0"/>
                  </a:lnTo>
                  <a:lnTo>
                    <a:pt x="1405636" y="996823"/>
                  </a:lnTo>
                  <a:lnTo>
                    <a:pt x="0" y="996823"/>
                  </a:lnTo>
                  <a:close/>
                </a:path>
              </a:pathLst>
            </a:custGeom>
            <a:solidFill>
              <a:srgbClr val="607A53"/>
            </a:solidFill>
          </p:spPr>
        </p:sp>
        <p:sp>
          <p:nvSpPr>
            <p:cNvPr name="TextBox 20" id="20"/>
            <p:cNvSpPr txBox="true"/>
            <p:nvPr/>
          </p:nvSpPr>
          <p:spPr>
            <a:xfrm>
              <a:off x="0" y="-9525"/>
              <a:ext cx="1405600" cy="1006325"/>
            </a:xfrm>
            <a:prstGeom prst="rect">
              <a:avLst/>
            </a:prstGeom>
          </p:spPr>
          <p:txBody>
            <a:bodyPr anchor="ctr" rtlCol="false" tIns="50800" lIns="50800" bIns="50800" rIns="50800"/>
            <a:lstStyle/>
            <a:p>
              <a:pPr algn="ctr">
                <a:lnSpc>
                  <a:spcPts val="4800"/>
                </a:lnSpc>
              </a:pPr>
              <a:r>
                <a:rPr lang="en-US" sz="4000">
                  <a:solidFill>
                    <a:srgbClr val="F1EEED"/>
                  </a:solidFill>
                  <a:latin typeface="Merriweather Bold"/>
                  <a:ea typeface="Merriweather Bold"/>
                  <a:cs typeface="Merriweather Bold"/>
                  <a:sym typeface="Merriweather Bold"/>
                </a:rPr>
                <a:t>03</a:t>
              </a:r>
            </a:p>
          </p:txBody>
        </p:sp>
      </p:grpSp>
      <p:sp>
        <p:nvSpPr>
          <p:cNvPr name="TextBox 21" id="21"/>
          <p:cNvSpPr txBox="true"/>
          <p:nvPr/>
        </p:nvSpPr>
        <p:spPr>
          <a:xfrm rot="0">
            <a:off x="12638300" y="2938700"/>
            <a:ext cx="4081950" cy="1209675"/>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Stopwords Removal</a:t>
            </a:r>
          </a:p>
        </p:txBody>
      </p:sp>
      <p:grpSp>
        <p:nvGrpSpPr>
          <p:cNvPr name="Group 22" id="22"/>
          <p:cNvGrpSpPr/>
          <p:nvPr/>
        </p:nvGrpSpPr>
        <p:grpSpPr>
          <a:xfrm rot="0">
            <a:off x="11431700" y="3042450"/>
            <a:ext cx="1054200" cy="747600"/>
            <a:chOff x="0" y="0"/>
            <a:chExt cx="1405600" cy="996800"/>
          </a:xfrm>
        </p:grpSpPr>
        <p:sp>
          <p:nvSpPr>
            <p:cNvPr name="Freeform 23" id="23"/>
            <p:cNvSpPr/>
            <p:nvPr/>
          </p:nvSpPr>
          <p:spPr>
            <a:xfrm flipH="false" flipV="false" rot="0">
              <a:off x="0" y="0"/>
              <a:ext cx="1405636" cy="996823"/>
            </a:xfrm>
            <a:custGeom>
              <a:avLst/>
              <a:gdLst/>
              <a:ahLst/>
              <a:cxnLst/>
              <a:rect r="r" b="b" t="t" l="l"/>
              <a:pathLst>
                <a:path h="996823" w="1405636">
                  <a:moveTo>
                    <a:pt x="0" y="0"/>
                  </a:moveTo>
                  <a:lnTo>
                    <a:pt x="1405636" y="0"/>
                  </a:lnTo>
                  <a:lnTo>
                    <a:pt x="1405636" y="996823"/>
                  </a:lnTo>
                  <a:lnTo>
                    <a:pt x="0" y="996823"/>
                  </a:lnTo>
                  <a:close/>
                </a:path>
              </a:pathLst>
            </a:custGeom>
            <a:solidFill>
              <a:srgbClr val="607A53"/>
            </a:solidFill>
          </p:spPr>
        </p:sp>
        <p:sp>
          <p:nvSpPr>
            <p:cNvPr name="TextBox 24" id="24"/>
            <p:cNvSpPr txBox="true"/>
            <p:nvPr/>
          </p:nvSpPr>
          <p:spPr>
            <a:xfrm>
              <a:off x="0" y="-9525"/>
              <a:ext cx="1405600" cy="1006325"/>
            </a:xfrm>
            <a:prstGeom prst="rect">
              <a:avLst/>
            </a:prstGeom>
          </p:spPr>
          <p:txBody>
            <a:bodyPr anchor="ctr" rtlCol="false" tIns="50800" lIns="50800" bIns="50800" rIns="50800"/>
            <a:lstStyle/>
            <a:p>
              <a:pPr algn="ctr">
                <a:lnSpc>
                  <a:spcPts val="4800"/>
                </a:lnSpc>
              </a:pPr>
              <a:r>
                <a:rPr lang="en-US" sz="4000">
                  <a:solidFill>
                    <a:srgbClr val="F1EEED"/>
                  </a:solidFill>
                  <a:latin typeface="Merriweather Bold"/>
                  <a:ea typeface="Merriweather Bold"/>
                  <a:cs typeface="Merriweather Bold"/>
                  <a:sym typeface="Merriweather Bold"/>
                </a:rPr>
                <a:t>04</a:t>
              </a:r>
            </a:p>
          </p:txBody>
        </p:sp>
      </p:grpSp>
      <p:sp>
        <p:nvSpPr>
          <p:cNvPr name="TextBox 25" id="25"/>
          <p:cNvSpPr txBox="true"/>
          <p:nvPr/>
        </p:nvSpPr>
        <p:spPr>
          <a:xfrm rot="0">
            <a:off x="12609725" y="5072300"/>
            <a:ext cx="4081950" cy="1209675"/>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Omitting Short Words</a:t>
            </a:r>
          </a:p>
        </p:txBody>
      </p:sp>
      <p:grpSp>
        <p:nvGrpSpPr>
          <p:cNvPr name="Group 26" id="26"/>
          <p:cNvGrpSpPr/>
          <p:nvPr/>
        </p:nvGrpSpPr>
        <p:grpSpPr>
          <a:xfrm rot="0">
            <a:off x="11431700" y="5191050"/>
            <a:ext cx="1054200" cy="747600"/>
            <a:chOff x="0" y="0"/>
            <a:chExt cx="1405600" cy="996800"/>
          </a:xfrm>
        </p:grpSpPr>
        <p:sp>
          <p:nvSpPr>
            <p:cNvPr name="Freeform 27" id="27"/>
            <p:cNvSpPr/>
            <p:nvPr/>
          </p:nvSpPr>
          <p:spPr>
            <a:xfrm flipH="false" flipV="false" rot="0">
              <a:off x="0" y="0"/>
              <a:ext cx="1405636" cy="996823"/>
            </a:xfrm>
            <a:custGeom>
              <a:avLst/>
              <a:gdLst/>
              <a:ahLst/>
              <a:cxnLst/>
              <a:rect r="r" b="b" t="t" l="l"/>
              <a:pathLst>
                <a:path h="996823" w="1405636">
                  <a:moveTo>
                    <a:pt x="0" y="0"/>
                  </a:moveTo>
                  <a:lnTo>
                    <a:pt x="1405636" y="0"/>
                  </a:lnTo>
                  <a:lnTo>
                    <a:pt x="1405636" y="996823"/>
                  </a:lnTo>
                  <a:lnTo>
                    <a:pt x="0" y="996823"/>
                  </a:lnTo>
                  <a:close/>
                </a:path>
              </a:pathLst>
            </a:custGeom>
            <a:solidFill>
              <a:srgbClr val="607A53"/>
            </a:solidFill>
          </p:spPr>
        </p:sp>
        <p:sp>
          <p:nvSpPr>
            <p:cNvPr name="TextBox 28" id="28"/>
            <p:cNvSpPr txBox="true"/>
            <p:nvPr/>
          </p:nvSpPr>
          <p:spPr>
            <a:xfrm>
              <a:off x="0" y="-9525"/>
              <a:ext cx="1405600" cy="1006325"/>
            </a:xfrm>
            <a:prstGeom prst="rect">
              <a:avLst/>
            </a:prstGeom>
          </p:spPr>
          <p:txBody>
            <a:bodyPr anchor="ctr" rtlCol="false" tIns="50800" lIns="50800" bIns="50800" rIns="50800"/>
            <a:lstStyle/>
            <a:p>
              <a:pPr algn="ctr">
                <a:lnSpc>
                  <a:spcPts val="4800"/>
                </a:lnSpc>
              </a:pPr>
              <a:r>
                <a:rPr lang="en-US" sz="4000">
                  <a:solidFill>
                    <a:srgbClr val="F1EEED"/>
                  </a:solidFill>
                  <a:latin typeface="Merriweather Bold"/>
                  <a:ea typeface="Merriweather Bold"/>
                  <a:cs typeface="Merriweather Bold"/>
                  <a:sym typeface="Merriweather Bold"/>
                </a:rPr>
                <a:t>05</a:t>
              </a:r>
            </a:p>
          </p:txBody>
        </p:sp>
      </p:grpSp>
      <p:sp>
        <p:nvSpPr>
          <p:cNvPr name="TextBox 29" id="29"/>
          <p:cNvSpPr txBox="true"/>
          <p:nvPr/>
        </p:nvSpPr>
        <p:spPr>
          <a:xfrm rot="0">
            <a:off x="12638300" y="7261950"/>
            <a:ext cx="4081950" cy="1209675"/>
          </a:xfrm>
          <a:prstGeom prst="rect">
            <a:avLst/>
          </a:prstGeom>
        </p:spPr>
        <p:txBody>
          <a:bodyPr anchor="t" rtlCol="false" tIns="0" lIns="0" bIns="0" rIns="0">
            <a:spAutoFit/>
          </a:bodyPr>
          <a:lstStyle/>
          <a:p>
            <a:pPr algn="l">
              <a:lnSpc>
                <a:spcPts val="4800"/>
              </a:lnSpc>
            </a:pPr>
            <a:r>
              <a:rPr lang="en-US" sz="4000">
                <a:solidFill>
                  <a:srgbClr val="1C2226"/>
                </a:solidFill>
                <a:latin typeface="Merriweather Bold"/>
                <a:ea typeface="Merriweather Bold"/>
                <a:cs typeface="Merriweather Bold"/>
                <a:sym typeface="Merriweather Bold"/>
              </a:rPr>
              <a:t>Removal of Extra Spaces</a:t>
            </a:r>
          </a:p>
        </p:txBody>
      </p:sp>
      <p:grpSp>
        <p:nvGrpSpPr>
          <p:cNvPr name="Group 30" id="30"/>
          <p:cNvGrpSpPr/>
          <p:nvPr/>
        </p:nvGrpSpPr>
        <p:grpSpPr>
          <a:xfrm rot="0">
            <a:off x="11431700" y="7365250"/>
            <a:ext cx="1054200" cy="747600"/>
            <a:chOff x="0" y="0"/>
            <a:chExt cx="1405600" cy="996800"/>
          </a:xfrm>
        </p:grpSpPr>
        <p:sp>
          <p:nvSpPr>
            <p:cNvPr name="Freeform 31" id="31"/>
            <p:cNvSpPr/>
            <p:nvPr/>
          </p:nvSpPr>
          <p:spPr>
            <a:xfrm flipH="false" flipV="false" rot="0">
              <a:off x="0" y="0"/>
              <a:ext cx="1405636" cy="996823"/>
            </a:xfrm>
            <a:custGeom>
              <a:avLst/>
              <a:gdLst/>
              <a:ahLst/>
              <a:cxnLst/>
              <a:rect r="r" b="b" t="t" l="l"/>
              <a:pathLst>
                <a:path h="996823" w="1405636">
                  <a:moveTo>
                    <a:pt x="0" y="0"/>
                  </a:moveTo>
                  <a:lnTo>
                    <a:pt x="1405636" y="0"/>
                  </a:lnTo>
                  <a:lnTo>
                    <a:pt x="1405636" y="996823"/>
                  </a:lnTo>
                  <a:lnTo>
                    <a:pt x="0" y="996823"/>
                  </a:lnTo>
                  <a:close/>
                </a:path>
              </a:pathLst>
            </a:custGeom>
            <a:solidFill>
              <a:srgbClr val="607A53"/>
            </a:solidFill>
          </p:spPr>
        </p:sp>
        <p:sp>
          <p:nvSpPr>
            <p:cNvPr name="TextBox 32" id="32"/>
            <p:cNvSpPr txBox="true"/>
            <p:nvPr/>
          </p:nvSpPr>
          <p:spPr>
            <a:xfrm>
              <a:off x="0" y="-9525"/>
              <a:ext cx="1405600" cy="1006325"/>
            </a:xfrm>
            <a:prstGeom prst="rect">
              <a:avLst/>
            </a:prstGeom>
          </p:spPr>
          <p:txBody>
            <a:bodyPr anchor="ctr" rtlCol="false" tIns="50800" lIns="50800" bIns="50800" rIns="50800"/>
            <a:lstStyle/>
            <a:p>
              <a:pPr algn="ctr">
                <a:lnSpc>
                  <a:spcPts val="4800"/>
                </a:lnSpc>
              </a:pPr>
              <a:r>
                <a:rPr lang="en-US" sz="4000">
                  <a:solidFill>
                    <a:srgbClr val="F1EEED"/>
                  </a:solidFill>
                  <a:latin typeface="Merriweather Bold"/>
                  <a:ea typeface="Merriweather Bold"/>
                  <a:cs typeface="Merriweather Bold"/>
                  <a:sym typeface="Merriweather Bold"/>
                </a:rPr>
                <a:t>06</a:t>
              </a:r>
            </a:p>
          </p:txBody>
        </p:sp>
      </p:grpSp>
      <p:grpSp>
        <p:nvGrpSpPr>
          <p:cNvPr name="Group 33" id="33"/>
          <p:cNvGrpSpPr/>
          <p:nvPr/>
        </p:nvGrpSpPr>
        <p:grpSpPr>
          <a:xfrm rot="0">
            <a:off x="-9525" y="0"/>
            <a:ext cx="18288000" cy="450526"/>
            <a:chOff x="0" y="0"/>
            <a:chExt cx="6186311" cy="152400"/>
          </a:xfrm>
        </p:grpSpPr>
        <p:sp>
          <p:nvSpPr>
            <p:cNvPr name="Freeform 34" id="34"/>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607A53"/>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DAGD09eAzXg</dc:identifier>
  <dcterms:modified xsi:type="dcterms:W3CDTF">2011-08-01T06:04:30Z</dcterms:modified>
  <cp:revision>1</cp:revision>
  <dc:title>Copy of ml ppt</dc:title>
</cp:coreProperties>
</file>